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8" r:id="rId2"/>
    <p:sldId id="259" r:id="rId3"/>
    <p:sldId id="260" r:id="rId4"/>
    <p:sldId id="511" r:id="rId5"/>
    <p:sldId id="496" r:id="rId6"/>
    <p:sldId id="512" r:id="rId7"/>
    <p:sldId id="497" r:id="rId8"/>
    <p:sldId id="514" r:id="rId9"/>
    <p:sldId id="515" r:id="rId10"/>
    <p:sldId id="516" r:id="rId11"/>
    <p:sldId id="517" r:id="rId12"/>
    <p:sldId id="518" r:id="rId13"/>
    <p:sldId id="520" r:id="rId14"/>
    <p:sldId id="501" r:id="rId15"/>
    <p:sldId id="502" r:id="rId16"/>
    <p:sldId id="521" r:id="rId17"/>
    <p:sldId id="504" r:id="rId18"/>
    <p:sldId id="522" r:id="rId19"/>
    <p:sldId id="506" r:id="rId20"/>
    <p:sldId id="523" r:id="rId21"/>
    <p:sldId id="261" r:id="rId22"/>
  </p:sldIdLst>
  <p:sldSz cx="12192000" cy="6858000"/>
  <p:notesSz cx="6858000" cy="9144000"/>
  <p:embeddedFontLst>
    <p:embeddedFont>
      <p:font typeface="等线" panose="02010600030101010101" pitchFamily="2" charset="-122"/>
      <p:regular r:id="rId24"/>
      <p:bold r:id="rId25"/>
    </p:embeddedFont>
    <p:embeddedFont>
      <p:font typeface="#9Slide03 Cabin Condensed" panose="00000506000000000000" pitchFamily="2" charset="0"/>
      <p:regular r:id="rId26"/>
    </p:embeddedFont>
    <p:embeddedFont>
      <p:font typeface="#9Slide03 Cabin Condensed Mediu" panose="00000606000000000000" pitchFamily="2" charset="0"/>
      <p:regular r:id="rId27"/>
    </p:embeddedFont>
    <p:embeddedFont>
      <p:font typeface="#9Slide05 SVNKitten" pitchFamily="2" charset="0"/>
      <p:regular r:id="rId28"/>
    </p:embeddedFont>
    <p:embeddedFont>
      <p:font typeface="#9Slide07 Crocante" panose="02000000000000000000" pitchFamily="2" charset="0"/>
      <p:regular r:id="rId29"/>
    </p:embeddedFont>
    <p:embeddedFont>
      <p:font typeface="#9Slide07 SVNGuerrilla" panose="00000500000000000000" pitchFamily="2" charset="0"/>
      <p:regular r:id="rId30"/>
    </p:embeddedFont>
    <p:embeddedFont>
      <p:font typeface="LNTH-Oliver" panose="00000400000000000000" pitchFamily="2" charset="0"/>
      <p:regular r:id="rId31"/>
    </p:embeddedFont>
    <p:embeddedFont>
      <p:font typeface="Queulat Uni" panose="00000A00000000000000" pitchFamily="50" charset="0"/>
      <p:bold r:id="rId32"/>
    </p:embeddedFont>
    <p:embeddedFont>
      <p:font typeface="SVN-Larch Shaded" panose="02000000000000000000" charset="0"/>
      <p:regular r:id="rId33"/>
    </p:embeddedFont>
    <p:embeddedFont>
      <p:font typeface="UVN Mang Tre" panose="00000400000000000000" pitchFamily="2" charset="0"/>
      <p:italic r:id="rId34"/>
    </p:embeddedFont>
    <p:embeddedFont>
      <p:font typeface="UVN Sang Song Nang" panose="03030802040007090B04" pitchFamily="66" charset="0"/>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69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E6E6E6"/>
    <a:srgbClr val="924900"/>
    <a:srgbClr val="663300"/>
    <a:srgbClr val="F2E0F7"/>
    <a:srgbClr val="E2F0D9"/>
    <a:srgbClr val="FFC776"/>
    <a:srgbClr val="51347B"/>
    <a:srgbClr val="BBCE1D"/>
    <a:srgbClr val="9B97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94660"/>
  </p:normalViewPr>
  <p:slideViewPr>
    <p:cSldViewPr snapToGrid="0">
      <p:cViewPr varScale="1">
        <p:scale>
          <a:sx n="64" d="100"/>
          <a:sy n="64" d="100"/>
        </p:scale>
        <p:origin x="1014" y="72"/>
      </p:cViewPr>
      <p:guideLst>
        <p:guide orient="horz" pos="2137"/>
        <p:guide pos="69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20427-0EAF-451C-9BA3-0137DF591C0D}"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112722-9A19-4BB8-9F6E-BF77D86EEBDB}" type="slidenum">
              <a:rPr lang="zh-CN" altLang="en-US" smtClean="0"/>
              <a:t>‹#›</a:t>
            </a:fld>
            <a:endParaRPr lang="zh-CN" altLang="en-US"/>
          </a:p>
        </p:txBody>
      </p:sp>
    </p:spTree>
    <p:extLst>
      <p:ext uri="{BB962C8B-B14F-4D97-AF65-F5344CB8AC3E}">
        <p14:creationId xmlns:p14="http://schemas.microsoft.com/office/powerpoint/2010/main" val="416940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112722-9A19-4BB8-9F6E-BF77D86EEBDB}" type="slidenum">
              <a:rPr lang="zh-CN" altLang="en-US" smtClean="0"/>
              <a:t>1</a:t>
            </a:fld>
            <a:endParaRPr lang="zh-CN" altLang="en-US"/>
          </a:p>
        </p:txBody>
      </p:sp>
    </p:spTree>
    <p:extLst>
      <p:ext uri="{BB962C8B-B14F-4D97-AF65-F5344CB8AC3E}">
        <p14:creationId xmlns:p14="http://schemas.microsoft.com/office/powerpoint/2010/main" val="3827191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615427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04214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860643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60693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Chọn</a:t>
            </a:r>
            <a:r>
              <a:rPr lang="en-US" altLang="zh-CN" baseline="0" dirty="0"/>
              <a:t> </a:t>
            </a:r>
            <a:r>
              <a:rPr lang="en-US" altLang="zh-CN" baseline="0" dirty="0" err="1"/>
              <a:t>đáp</a:t>
            </a:r>
            <a:r>
              <a:rPr lang="en-US" altLang="zh-CN" baseline="0" dirty="0"/>
              <a:t> </a:t>
            </a:r>
            <a:r>
              <a:rPr lang="en-US" altLang="zh-CN" baseline="0" dirty="0" err="1"/>
              <a:t>án</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đúng</a:t>
            </a:r>
            <a:r>
              <a:rPr lang="en-US" altLang="zh-CN" baseline="0" dirty="0"/>
              <a:t>/</a:t>
            </a:r>
            <a:r>
              <a:rPr lang="en-US" altLang="zh-CN" baseline="0" dirty="0" err="1"/>
              <a:t>sai</a:t>
            </a:r>
            <a:r>
              <a:rPr lang="en-US" altLang="zh-CN" baseline="0" dirty="0"/>
              <a:t> </a:t>
            </a:r>
            <a:r>
              <a:rPr lang="en-US" altLang="zh-CN" baseline="0" dirty="0" err="1"/>
              <a:t>trước</a:t>
            </a:r>
            <a:r>
              <a:rPr lang="en-US" altLang="zh-CN" baseline="0" dirty="0"/>
              <a:t>, </a:t>
            </a:r>
            <a:r>
              <a:rPr lang="en-US" altLang="zh-CN" baseline="0" dirty="0" err="1"/>
              <a:t>sau</a:t>
            </a:r>
            <a:r>
              <a:rPr lang="en-US" altLang="zh-CN" baseline="0" dirty="0"/>
              <a:t> </a:t>
            </a:r>
            <a:r>
              <a:rPr lang="en-US" altLang="zh-CN" baseline="0" dirty="0" err="1"/>
              <a:t>đó</a:t>
            </a:r>
            <a:r>
              <a:rPr lang="en-US" altLang="zh-CN" baseline="0" dirty="0"/>
              <a:t> click </a:t>
            </a:r>
            <a:r>
              <a:rPr lang="en-US" altLang="zh-CN" baseline="0" dirty="0" err="1"/>
              <a:t>và</a:t>
            </a:r>
            <a:r>
              <a:rPr lang="en-US" altLang="zh-CN" baseline="0" dirty="0"/>
              <a:t> </a:t>
            </a:r>
            <a:r>
              <a:rPr lang="en-US" altLang="zh-CN" baseline="0" dirty="0" err="1"/>
              <a:t>bên</a:t>
            </a:r>
            <a:r>
              <a:rPr lang="en-US" altLang="zh-CN" baseline="0" dirty="0"/>
              <a:t> </a:t>
            </a:r>
            <a:r>
              <a:rPr lang="en-US" altLang="zh-CN" baseline="0" dirty="0" err="1"/>
              <a:t>trang</a:t>
            </a:r>
            <a:r>
              <a:rPr lang="en-US" altLang="zh-CN" baseline="0" dirty="0"/>
              <a:t> </a:t>
            </a:r>
            <a:r>
              <a:rPr lang="en-US" altLang="zh-CN" baseline="0" dirty="0" err="1"/>
              <a:t>trắng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giải</a:t>
            </a:r>
            <a:r>
              <a:rPr lang="en-US" altLang="zh-CN" baseline="0" dirty="0"/>
              <a:t> </a:t>
            </a:r>
            <a:r>
              <a:rPr lang="en-US" altLang="zh-CN" baseline="0" dirty="0" err="1"/>
              <a:t>thích</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701521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794712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062672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98371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112722-9A19-4BB8-9F6E-BF77D86EEBDB}" type="slidenum">
              <a:rPr lang="zh-CN" altLang="en-US" smtClean="0"/>
              <a:t>20</a:t>
            </a:fld>
            <a:endParaRPr lang="zh-CN" altLang="en-US"/>
          </a:p>
        </p:txBody>
      </p:sp>
    </p:spTree>
    <p:extLst>
      <p:ext uri="{BB962C8B-B14F-4D97-AF65-F5344CB8AC3E}">
        <p14:creationId xmlns:p14="http://schemas.microsoft.com/office/powerpoint/2010/main" val="2292677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112722-9A19-4BB8-9F6E-BF77D86EEBDB}" type="slidenum">
              <a:rPr lang="zh-CN" altLang="en-US" smtClean="0"/>
              <a:t>21</a:t>
            </a:fld>
            <a:endParaRPr lang="zh-CN" altLang="en-US"/>
          </a:p>
        </p:txBody>
      </p:sp>
    </p:spTree>
    <p:extLst>
      <p:ext uri="{BB962C8B-B14F-4D97-AF65-F5344CB8AC3E}">
        <p14:creationId xmlns:p14="http://schemas.microsoft.com/office/powerpoint/2010/main" val="115074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112722-9A19-4BB8-9F6E-BF77D86EEBDB}" type="slidenum">
              <a:rPr lang="zh-CN" altLang="en-US" smtClean="0"/>
              <a:t>2</a:t>
            </a:fld>
            <a:endParaRPr lang="zh-CN" altLang="en-US"/>
          </a:p>
        </p:txBody>
      </p:sp>
    </p:spTree>
    <p:extLst>
      <p:ext uri="{BB962C8B-B14F-4D97-AF65-F5344CB8AC3E}">
        <p14:creationId xmlns:p14="http://schemas.microsoft.com/office/powerpoint/2010/main" val="179530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112722-9A19-4BB8-9F6E-BF77D86EEBDB}" type="slidenum">
              <a:rPr lang="zh-CN" altLang="en-US" smtClean="0"/>
              <a:t>3</a:t>
            </a:fld>
            <a:endParaRPr lang="zh-CN" altLang="en-US"/>
          </a:p>
        </p:txBody>
      </p:sp>
    </p:spTree>
    <p:extLst>
      <p:ext uri="{BB962C8B-B14F-4D97-AF65-F5344CB8AC3E}">
        <p14:creationId xmlns:p14="http://schemas.microsoft.com/office/powerpoint/2010/main" val="139507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28775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9422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97214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67273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79844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655857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04354"/>
            <a:ext cx="12192000" cy="3476165"/>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206" t="5993" r="3703" b="2991"/>
          <a:stretch>
            <a:fillRect/>
          </a:stretch>
        </p:blipFill>
        <p:spPr>
          <a:xfrm rot="5400000">
            <a:off x="1430856" y="-910162"/>
            <a:ext cx="5532990" cy="8115303"/>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4402" t="22014" r="4095" b="24216"/>
          <a:stretch>
            <a:fillRect/>
          </a:stretch>
        </p:blipFill>
        <p:spPr>
          <a:xfrm>
            <a:off x="204685" y="3942762"/>
            <a:ext cx="3009057" cy="17682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0796" t="9445" r="16638" b="6667"/>
          <a:stretch>
            <a:fillRect/>
          </a:stretch>
        </p:blipFill>
        <p:spPr>
          <a:xfrm>
            <a:off x="7247462" y="944017"/>
            <a:ext cx="4279900" cy="5753104"/>
          </a:xfrm>
          <a:prstGeom prst="rect">
            <a:avLst/>
          </a:prstGeom>
        </p:spPr>
      </p:pic>
      <p:pic>
        <p:nvPicPr>
          <p:cNvPr id="11" name="图片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4402" t="22014" r="4095" b="24216"/>
          <a:stretch>
            <a:fillRect/>
          </a:stretch>
        </p:blipFill>
        <p:spPr>
          <a:xfrm>
            <a:off x="5332944" y="4249056"/>
            <a:ext cx="1972728" cy="1159232"/>
          </a:xfrm>
          <a:prstGeom prst="rect">
            <a:avLst/>
          </a:prstGeom>
        </p:spPr>
      </p:pic>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l="38970" t="24804"/>
          <a:stretch>
            <a:fillRect/>
          </a:stretch>
        </p:blipFill>
        <p:spPr>
          <a:xfrm>
            <a:off x="0" y="0"/>
            <a:ext cx="2081707" cy="24101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73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8970" t="22589"/>
          <a:stretch>
            <a:fillRect/>
          </a:stretch>
        </p:blipFill>
        <p:spPr>
          <a:xfrm>
            <a:off x="0" y="1"/>
            <a:ext cx="2081707" cy="2481208"/>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16465"/>
          <a:stretch>
            <a:fillRect/>
          </a:stretch>
        </p:blipFill>
        <p:spPr>
          <a:xfrm flipH="1">
            <a:off x="0" y="3404354"/>
            <a:ext cx="12192000" cy="347616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3206" t="5993" r="3703" b="2991"/>
          <a:stretch>
            <a:fillRect/>
          </a:stretch>
        </p:blipFill>
        <p:spPr>
          <a:xfrm rot="5400000">
            <a:off x="4634240" y="-1233194"/>
            <a:ext cx="6153378" cy="9025234"/>
          </a:xfrm>
          <a:prstGeom prst="rect">
            <a:avLst/>
          </a:prstGeom>
        </p:spPr>
      </p:pic>
      <p:pic>
        <p:nvPicPr>
          <p:cNvPr id="30" name="图片 2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611" t="22014" r="4095" b="24216"/>
          <a:stretch>
            <a:fillRect/>
          </a:stretch>
        </p:blipFill>
        <p:spPr>
          <a:xfrm>
            <a:off x="-1" y="3429000"/>
            <a:ext cx="3547993" cy="229038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6" t="5993" r="3703" b="2991"/>
          <a:stretch>
            <a:fillRect/>
          </a:stretch>
        </p:blipFill>
        <p:spPr>
          <a:xfrm rot="5400000">
            <a:off x="3757780" y="-1011714"/>
            <a:ext cx="4676442" cy="731656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6193"/>
          <a:stretch>
            <a:fillRect/>
          </a:stretch>
        </p:blipFill>
        <p:spPr>
          <a:xfrm>
            <a:off x="-1" y="2732704"/>
            <a:ext cx="12192001" cy="414781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4402" t="22014" r="4095" b="24216"/>
          <a:stretch>
            <a:fillRect/>
          </a:stretch>
        </p:blipFill>
        <p:spPr>
          <a:xfrm>
            <a:off x="204685" y="3942762"/>
            <a:ext cx="3009057" cy="1768208"/>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4402" t="22014" r="4095" b="24216"/>
          <a:stretch>
            <a:fillRect/>
          </a:stretch>
        </p:blipFill>
        <p:spPr>
          <a:xfrm>
            <a:off x="6459028" y="3867506"/>
            <a:ext cx="2519231" cy="1480373"/>
          </a:xfrm>
          <a:prstGeom prst="rect">
            <a:avLst/>
          </a:prstGeom>
        </p:spPr>
      </p:pic>
      <p:pic>
        <p:nvPicPr>
          <p:cNvPr id="11" name="图片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28533" t="7766"/>
          <a:stretch>
            <a:fillRect/>
          </a:stretch>
        </p:blipFill>
        <p:spPr>
          <a:xfrm>
            <a:off x="0" y="0"/>
            <a:ext cx="2437719" cy="2956305"/>
          </a:xfrm>
          <a:prstGeom prst="rect">
            <a:avLst/>
          </a:prstGeom>
        </p:spPr>
      </p:pic>
      <p:pic>
        <p:nvPicPr>
          <p:cNvPr id="17" name="图片 16"/>
          <p:cNvPicPr>
            <a:picLocks noChangeAspect="1"/>
          </p:cNvPicPr>
          <p:nvPr userDrawn="1"/>
        </p:nvPicPr>
        <p:blipFill rotWithShape="1">
          <a:blip r:embed="rId7" cstate="print">
            <a:extLst>
              <a:ext uri="{28A0092B-C50C-407E-A947-70E740481C1C}">
                <a14:useLocalDpi xmlns:a14="http://schemas.microsoft.com/office/drawing/2010/main" val="0"/>
              </a:ext>
            </a:extLst>
          </a:blip>
          <a:srcRect l="10796" t="9445" r="16638" b="6667"/>
          <a:stretch>
            <a:fillRect/>
          </a:stretch>
        </p:blipFill>
        <p:spPr>
          <a:xfrm>
            <a:off x="8744604" y="1873213"/>
            <a:ext cx="3478941" cy="46764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6" t="5993" r="3703" b="2991"/>
          <a:stretch>
            <a:fillRect/>
          </a:stretch>
        </p:blipFill>
        <p:spPr>
          <a:xfrm rot="5400000">
            <a:off x="3757780" y="-1011714"/>
            <a:ext cx="4676442" cy="731656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6193"/>
          <a:stretch>
            <a:fillRect/>
          </a:stretch>
        </p:blipFill>
        <p:spPr>
          <a:xfrm>
            <a:off x="-1" y="2732704"/>
            <a:ext cx="12192001" cy="414781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4402" t="22014" r="4095" b="24216"/>
          <a:stretch>
            <a:fillRect/>
          </a:stretch>
        </p:blipFill>
        <p:spPr>
          <a:xfrm>
            <a:off x="204685" y="3942762"/>
            <a:ext cx="3009057" cy="1768208"/>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4402" t="22014" r="4095" b="24216"/>
          <a:stretch>
            <a:fillRect/>
          </a:stretch>
        </p:blipFill>
        <p:spPr>
          <a:xfrm>
            <a:off x="6459028" y="3867506"/>
            <a:ext cx="2519231" cy="1480373"/>
          </a:xfrm>
          <a:prstGeom prst="rect">
            <a:avLst/>
          </a:prstGeom>
        </p:spPr>
      </p:pic>
      <p:pic>
        <p:nvPicPr>
          <p:cNvPr id="11" name="图片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28533" t="7766"/>
          <a:stretch>
            <a:fillRect/>
          </a:stretch>
        </p:blipFill>
        <p:spPr>
          <a:xfrm>
            <a:off x="0" y="0"/>
            <a:ext cx="2437719" cy="2956305"/>
          </a:xfrm>
          <a:prstGeom prst="rect">
            <a:avLst/>
          </a:prstGeom>
        </p:spPr>
      </p:pic>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7874843" y="3703687"/>
            <a:ext cx="3257072" cy="2334235"/>
          </a:xfrm>
          <a:prstGeom prst="rect">
            <a:avLst/>
          </a:prstGeom>
        </p:spPr>
      </p:pic>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l="10796" t="9445" r="16638" b="6667"/>
          <a:stretch>
            <a:fillRect/>
          </a:stretch>
        </p:blipFill>
        <p:spPr>
          <a:xfrm flipH="1">
            <a:off x="429896" y="2286000"/>
            <a:ext cx="3171857" cy="426365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6" t="5993" r="3703" b="2991"/>
          <a:stretch>
            <a:fillRect/>
          </a:stretch>
        </p:blipFill>
        <p:spPr>
          <a:xfrm rot="5400000">
            <a:off x="3757780" y="-1011714"/>
            <a:ext cx="4676442" cy="731656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6193"/>
          <a:stretch>
            <a:fillRect/>
          </a:stretch>
        </p:blipFill>
        <p:spPr>
          <a:xfrm>
            <a:off x="-1" y="2732704"/>
            <a:ext cx="12192001" cy="414781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4402" t="22014" r="4095" b="24216"/>
          <a:stretch>
            <a:fillRect/>
          </a:stretch>
        </p:blipFill>
        <p:spPr>
          <a:xfrm>
            <a:off x="204685" y="3942762"/>
            <a:ext cx="3009057" cy="1768208"/>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4402" t="22014" r="4095" b="24216"/>
          <a:stretch>
            <a:fillRect/>
          </a:stretch>
        </p:blipFill>
        <p:spPr>
          <a:xfrm>
            <a:off x="6459028" y="3867506"/>
            <a:ext cx="2519231" cy="1480373"/>
          </a:xfrm>
          <a:prstGeom prst="rect">
            <a:avLst/>
          </a:prstGeom>
        </p:spPr>
      </p:pic>
      <p:pic>
        <p:nvPicPr>
          <p:cNvPr id="11" name="图片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28533" t="7766"/>
          <a:stretch>
            <a:fillRect/>
          </a:stretch>
        </p:blipFill>
        <p:spPr>
          <a:xfrm>
            <a:off x="0" y="0"/>
            <a:ext cx="2437719" cy="2956305"/>
          </a:xfrm>
          <a:prstGeom prst="rect">
            <a:avLst/>
          </a:prstGeom>
        </p:spPr>
      </p:pic>
      <p:pic>
        <p:nvPicPr>
          <p:cNvPr id="3" name="图片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8978258" y="1582793"/>
            <a:ext cx="3172985" cy="4966862"/>
          </a:xfrm>
          <a:prstGeom prst="rect">
            <a:avLst/>
          </a:prstGeom>
        </p:spPr>
      </p:pic>
      <p:pic>
        <p:nvPicPr>
          <p:cNvPr id="12" name="图片 11"/>
          <p:cNvPicPr>
            <a:picLocks noChangeAspect="1"/>
          </p:cNvPicPr>
          <p:nvPr userDrawn="1"/>
        </p:nvPicPr>
        <p:blipFill rotWithShape="1">
          <a:blip r:embed="rId8">
            <a:extLst>
              <a:ext uri="{28A0092B-C50C-407E-A947-70E740481C1C}">
                <a14:useLocalDpi xmlns:a14="http://schemas.microsoft.com/office/drawing/2010/main" val="0"/>
              </a:ext>
            </a:extLst>
          </a:blip>
          <a:srcRect l="4244" t="26956" b="28171"/>
          <a:stretch>
            <a:fillRect/>
          </a:stretch>
        </p:blipFill>
        <p:spPr>
          <a:xfrm>
            <a:off x="-154453" y="3921060"/>
            <a:ext cx="6225695" cy="2917455"/>
          </a:xfrm>
          <a:prstGeom prst="rect">
            <a:avLst/>
          </a:prstGeom>
        </p:spPr>
      </p:pic>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l="10796" t="9445" r="16638" b="6667"/>
          <a:stretch>
            <a:fillRect/>
          </a:stretch>
        </p:blipFill>
        <p:spPr>
          <a:xfrm flipH="1">
            <a:off x="1799834" y="2301760"/>
            <a:ext cx="2012127" cy="270472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206" t="5993" r="3703" b="2991"/>
          <a:stretch>
            <a:fillRect/>
          </a:stretch>
        </p:blipFill>
        <p:spPr>
          <a:xfrm rot="5400000">
            <a:off x="2557579" y="-2717801"/>
            <a:ext cx="7076843" cy="122936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3909AA-9B9D-4628-A56D-54F917604EB6}"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3B494AF-523F-49CC-84ED-E1EB7101995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909AA-9B9D-4628-A56D-54F917604EB6}"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494AF-523F-49CC-84ED-E1EB7101995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9.jpeg"/><Relationship Id="rId5" Type="http://schemas.openxmlformats.org/officeDocument/2006/relationships/image" Target="../media/image28.png"/><Relationship Id="rId10" Type="http://schemas.openxmlformats.org/officeDocument/2006/relationships/image" Target="../media/image38.jpeg"/><Relationship Id="rId4" Type="http://schemas.openxmlformats.org/officeDocument/2006/relationships/audio" Target="../media/audio2.wav"/><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41.jpeg"/><Relationship Id="rId5" Type="http://schemas.openxmlformats.org/officeDocument/2006/relationships/image" Target="../media/image28.png"/><Relationship Id="rId10"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9.jpeg"/><Relationship Id="rId5" Type="http://schemas.openxmlformats.org/officeDocument/2006/relationships/image" Target="../media/image28.png"/><Relationship Id="rId10" Type="http://schemas.openxmlformats.org/officeDocument/2006/relationships/image" Target="../media/image38.jpeg"/><Relationship Id="rId4" Type="http://schemas.openxmlformats.org/officeDocument/2006/relationships/audio" Target="../media/audio2.wav"/><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3.jpeg"/><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audio" Target="../media/audio2.wav"/><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4.jpeg"/><Relationship Id="rId4" Type="http://schemas.openxmlformats.org/officeDocument/2006/relationships/audio" Target="../media/audio2.wav"/><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image" Target="../media/image35.jpeg"/><Relationship Id="rId4" Type="http://schemas.openxmlformats.org/officeDocument/2006/relationships/audio" Target="../media/audio2.wav"/><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3984584" y="817545"/>
            <a:ext cx="4646926" cy="11392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1pPr>
            <a:lvl2pPr marR="0" lvl="1"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2pPr>
            <a:lvl3pPr marR="0" lvl="2"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3pPr>
            <a:lvl4pPr marR="0" lvl="3"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4pPr>
            <a:lvl5pPr marR="0" lvl="4"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5pPr>
            <a:lvl6pPr marR="0" lvl="5"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6pPr>
            <a:lvl7pPr marR="0" lvl="6"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7pPr>
            <a:lvl8pPr marR="0" lvl="7"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8pPr>
            <a:lvl9pPr marR="0" lvl="8"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9pPr>
          </a:lstStyle>
          <a:p>
            <a:pPr algn="ctr"/>
            <a:r>
              <a:rPr lang="en-US" sz="4400" dirty="0" err="1">
                <a:ln w="9525">
                  <a:solidFill>
                    <a:schemeClr val="tx1"/>
                  </a:solidFill>
                </a:ln>
                <a:solidFill>
                  <a:schemeClr val="accent6">
                    <a:lumMod val="60000"/>
                    <a:lumOff val="40000"/>
                  </a:schemeClr>
                </a:solidFill>
                <a:effectLst>
                  <a:outerShdw blurRad="38100" dist="38100" dir="2700000" algn="tl">
                    <a:srgbClr val="000000">
                      <a:alpha val="43137"/>
                    </a:srgbClr>
                  </a:outerShdw>
                </a:effectLst>
                <a:latin typeface="#9Slide07 Crocante" panose="02000000000000000000" pitchFamily="2" charset="0"/>
              </a:rPr>
              <a:t>Tiếng</a:t>
            </a:r>
            <a:r>
              <a:rPr lang="en-US" sz="4400" dirty="0">
                <a:ln w="9525">
                  <a:solidFill>
                    <a:schemeClr val="tx1"/>
                  </a:solidFill>
                </a:ln>
                <a:solidFill>
                  <a:schemeClr val="accent6">
                    <a:lumMod val="60000"/>
                    <a:lumOff val="40000"/>
                  </a:schemeClr>
                </a:solidFill>
                <a:effectLst>
                  <a:outerShdw blurRad="38100" dist="38100" dir="2700000" algn="tl">
                    <a:srgbClr val="000000">
                      <a:alpha val="43137"/>
                    </a:srgbClr>
                  </a:outerShdw>
                </a:effectLst>
                <a:latin typeface="#9Slide07 Crocante" panose="02000000000000000000" pitchFamily="2" charset="0"/>
              </a:rPr>
              <a:t> </a:t>
            </a:r>
            <a:r>
              <a:rPr lang="en-US" sz="4400" dirty="0" err="1">
                <a:ln w="9525">
                  <a:solidFill>
                    <a:schemeClr val="tx1"/>
                  </a:solidFill>
                </a:ln>
                <a:solidFill>
                  <a:schemeClr val="accent6">
                    <a:lumMod val="60000"/>
                    <a:lumOff val="40000"/>
                  </a:schemeClr>
                </a:solidFill>
                <a:effectLst>
                  <a:outerShdw blurRad="38100" dist="38100" dir="2700000" algn="tl">
                    <a:srgbClr val="000000">
                      <a:alpha val="43137"/>
                    </a:srgbClr>
                  </a:outerShdw>
                </a:effectLst>
                <a:latin typeface="#9Slide07 Crocante" panose="02000000000000000000" pitchFamily="2" charset="0"/>
              </a:rPr>
              <a:t>Việt</a:t>
            </a:r>
            <a:r>
              <a:rPr lang="en-US" sz="4400" dirty="0">
                <a:ln w="9525">
                  <a:solidFill>
                    <a:schemeClr val="tx1"/>
                  </a:solidFill>
                </a:ln>
                <a:solidFill>
                  <a:schemeClr val="accent6">
                    <a:lumMod val="60000"/>
                    <a:lumOff val="40000"/>
                  </a:schemeClr>
                </a:solidFill>
                <a:effectLst>
                  <a:outerShdw blurRad="38100" dist="38100" dir="2700000" algn="tl">
                    <a:srgbClr val="000000">
                      <a:alpha val="43137"/>
                    </a:srgbClr>
                  </a:outerShdw>
                </a:effectLst>
                <a:latin typeface="#9Slide07 Crocante" panose="02000000000000000000" pitchFamily="2" charset="0"/>
              </a:rPr>
              <a:t> 5</a:t>
            </a:r>
          </a:p>
        </p:txBody>
      </p:sp>
      <p:sp>
        <p:nvSpPr>
          <p:cNvPr id="8" name="Title 1"/>
          <p:cNvSpPr txBox="1">
            <a:spLocks/>
          </p:cNvSpPr>
          <p:nvPr/>
        </p:nvSpPr>
        <p:spPr>
          <a:xfrm>
            <a:off x="2427801" y="3208417"/>
            <a:ext cx="7877872" cy="1472745"/>
          </a:xfrm>
          <a:prstGeom prst="rect">
            <a:avLst/>
          </a:prstGeom>
          <a:noFill/>
          <a:ln>
            <a:noFill/>
          </a:ln>
        </p:spPr>
        <p:txBody>
          <a:bodyPr spcFirstLastPara="1" wrap="square" lIns="91425" tIns="91425" rIns="91425" bIns="91425" anchor="t" anchorCtr="0">
            <a:prstTxWarp prst="textArchUp">
              <a:avLst>
                <a:gd name="adj" fmla="val 10414379"/>
              </a:avLst>
            </a:prstTxWarp>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1pPr>
            <a:lvl2pPr marR="0" lvl="1"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2pPr>
            <a:lvl3pPr marR="0" lvl="2"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3pPr>
            <a:lvl4pPr marR="0" lvl="3"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4pPr>
            <a:lvl5pPr marR="0" lvl="4"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5pPr>
            <a:lvl6pPr marR="0" lvl="5"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6pPr>
            <a:lvl7pPr marR="0" lvl="6"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7pPr>
            <a:lvl8pPr marR="0" lvl="7"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8pPr>
            <a:lvl9pPr marR="0" lvl="8" algn="l" rtl="0">
              <a:lnSpc>
                <a:spcPct val="100000"/>
              </a:lnSpc>
              <a:spcBef>
                <a:spcPts val="0"/>
              </a:spcBef>
              <a:spcAft>
                <a:spcPts val="0"/>
              </a:spcAft>
              <a:buClr>
                <a:schemeClr val="dk1"/>
              </a:buClr>
              <a:buSzPts val="3300"/>
              <a:buFont typeface="Satisfy"/>
              <a:buNone/>
              <a:defRPr sz="3300" b="0" i="0" u="none" strike="noStrike" cap="none">
                <a:solidFill>
                  <a:schemeClr val="dk1"/>
                </a:solidFill>
                <a:latin typeface="Satisfy"/>
                <a:ea typeface="Satisfy"/>
                <a:cs typeface="Satisfy"/>
                <a:sym typeface="Satisfy"/>
              </a:defRPr>
            </a:lvl9pPr>
          </a:lstStyle>
          <a:p>
            <a:pPr algn="ctr"/>
            <a:r>
              <a:rPr lang="en-US" sz="6000" dirty="0" err="1">
                <a:ln>
                  <a:solidFill>
                    <a:schemeClr val="tx1"/>
                  </a:solidFill>
                </a:ln>
                <a:solidFill>
                  <a:srgbClr val="002B81"/>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Ôn</a:t>
            </a:r>
            <a:r>
              <a:rPr lang="en-US" sz="60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6000" dirty="0" err="1">
                <a:ln>
                  <a:solidFill>
                    <a:schemeClr val="tx1"/>
                  </a:solidFill>
                </a:ln>
                <a:solidFill>
                  <a:srgbClr val="376332"/>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tập</a:t>
            </a:r>
            <a:r>
              <a:rPr lang="en-US" sz="60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6000" dirty="0" err="1">
                <a:ln>
                  <a:solidFill>
                    <a:schemeClr val="tx1"/>
                  </a:solidFill>
                </a:ln>
                <a:solidFill>
                  <a:srgbClr val="F1C037"/>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cuối</a:t>
            </a:r>
            <a:r>
              <a:rPr lang="en-US" sz="60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6000" dirty="0" err="1">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học</a:t>
            </a:r>
            <a:r>
              <a:rPr lang="en-US" sz="60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6000" dirty="0" err="1">
                <a:ln>
                  <a:solidFill>
                    <a:schemeClr val="tx1"/>
                  </a:solidFill>
                </a:ln>
                <a:solidFill>
                  <a:srgbClr val="B23040"/>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kì</a:t>
            </a:r>
            <a:r>
              <a:rPr lang="en-US" sz="60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6000" dirty="0">
                <a:ln>
                  <a:solidFill>
                    <a:schemeClr val="tx1"/>
                  </a:solidFill>
                </a:ln>
                <a:solidFill>
                  <a:schemeClr val="bg1">
                    <a:lumMod val="25000"/>
                  </a:schemeClr>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I</a:t>
            </a:r>
            <a:r>
              <a:rPr lang="en-US" sz="60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p>
          <a:p>
            <a:pPr algn="ctr"/>
            <a:r>
              <a:rPr lang="en-US" sz="6000" dirty="0" err="1">
                <a:ln>
                  <a:solidFill>
                    <a:schemeClr val="tx1"/>
                  </a:solidFill>
                </a:ln>
                <a:solidFill>
                  <a:schemeClr val="accent2">
                    <a:lumMod val="60000"/>
                    <a:lumOff val="40000"/>
                  </a:schemeClr>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Tiết</a:t>
            </a:r>
            <a:r>
              <a:rPr lang="en-US" sz="6000" dirty="0">
                <a:ln>
                  <a:solidFill>
                    <a:schemeClr val="tx1"/>
                  </a:solidFill>
                </a:ln>
                <a:solidFill>
                  <a:schemeClr val="accent2">
                    <a:lumMod val="60000"/>
                    <a:lumOff val="40000"/>
                  </a:schemeClr>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7</a:t>
            </a:r>
          </a:p>
        </p:txBody>
      </p:sp>
      <p:pic>
        <p:nvPicPr>
          <p:cNvPr id="9" name="Picture 9"/>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59456" y="3713276"/>
            <a:ext cx="4915597" cy="76418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380" y="3642657"/>
            <a:ext cx="3987130" cy="975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9632" y="0"/>
            <a:ext cx="12977870" cy="6858000"/>
          </a:xfrm>
          <a:prstGeom prst="rect">
            <a:avLst/>
          </a:prstGeom>
        </p:spPr>
      </p:pic>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61336" y="-11951"/>
            <a:ext cx="5600502" cy="1905842"/>
          </a:xfrm>
          <a:prstGeom prst="rect">
            <a:avLst/>
          </a:prstGeom>
        </p:spPr>
      </p:pic>
      <p:sp>
        <p:nvSpPr>
          <p:cNvPr id="15" name="TextBox 14"/>
          <p:cNvSpPr txBox="1"/>
          <p:nvPr/>
        </p:nvSpPr>
        <p:spPr>
          <a:xfrm>
            <a:off x="6987395" y="431912"/>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4</a:t>
            </a:r>
          </a:p>
        </p:txBody>
      </p:sp>
      <p:sp>
        <p:nvSpPr>
          <p:cNvPr id="22" name="TextBox 21"/>
          <p:cNvSpPr txBox="1"/>
          <p:nvPr/>
        </p:nvSpPr>
        <p:spPr>
          <a:xfrm>
            <a:off x="7698110" y="431559"/>
            <a:ext cx="3997806" cy="978729"/>
          </a:xfrm>
          <a:prstGeom prst="rect">
            <a:avLst/>
          </a:prstGeom>
          <a:noFill/>
        </p:spPr>
        <p:txBody>
          <a:bodyPr wrap="square" rtlCol="0">
            <a:spAutoFit/>
          </a:bodyPr>
          <a:lstStyle/>
          <a:p>
            <a:pPr algn="just">
              <a:lnSpc>
                <a:spcPct val="90000"/>
              </a:lnSpc>
            </a:pPr>
            <a:r>
              <a:rPr lang="en-US" sz="3200" dirty="0" err="1">
                <a:latin typeface="SVN-Larch Shaded" panose="02000000000000000000" pitchFamily="50" charset="0"/>
              </a:rPr>
              <a:t>Cách</a:t>
            </a:r>
            <a:r>
              <a:rPr lang="en-US" sz="3200" dirty="0">
                <a:latin typeface="SVN-Larch Shaded" panose="02000000000000000000" pitchFamily="50" charset="0"/>
              </a:rPr>
              <a:t> so </a:t>
            </a:r>
            <a:r>
              <a:rPr lang="en-US" sz="3200" dirty="0" err="1">
                <a:latin typeface="SVN-Larch Shaded" panose="02000000000000000000" pitchFamily="50" charset="0"/>
              </a:rPr>
              <a:t>sánh</a:t>
            </a:r>
            <a:r>
              <a:rPr lang="en-US" sz="3200" dirty="0">
                <a:latin typeface="SVN-Larch Shaded" panose="02000000000000000000" pitchFamily="50" charset="0"/>
              </a:rPr>
              <a:t> </a:t>
            </a:r>
            <a:r>
              <a:rPr lang="en-US" sz="3200" dirty="0" err="1">
                <a:latin typeface="SVN-Larch Shaded" panose="02000000000000000000" pitchFamily="50" charset="0"/>
              </a:rPr>
              <a:t>trên</a:t>
            </a:r>
            <a:r>
              <a:rPr lang="en-US" sz="3200" dirty="0">
                <a:latin typeface="SVN-Larch Shaded" panose="02000000000000000000" pitchFamily="50" charset="0"/>
              </a:rPr>
              <a:t> (</a:t>
            </a:r>
            <a:r>
              <a:rPr lang="en-US" sz="3200" dirty="0" err="1">
                <a:latin typeface="SVN-Larch Shaded" panose="02000000000000000000" pitchFamily="50" charset="0"/>
              </a:rPr>
              <a:t>nêu</a:t>
            </a:r>
            <a:r>
              <a:rPr lang="en-US" sz="3200" dirty="0">
                <a:latin typeface="SVN-Larch Shaded" panose="02000000000000000000" pitchFamily="50" charset="0"/>
              </a:rPr>
              <a:t> ở </a:t>
            </a:r>
            <a:r>
              <a:rPr lang="en-US" sz="3200" dirty="0" err="1">
                <a:latin typeface="SVN-Larch Shaded" panose="02000000000000000000" pitchFamily="50" charset="0"/>
              </a:rPr>
              <a:t>câu</a:t>
            </a:r>
            <a:r>
              <a:rPr lang="en-US" sz="3200" dirty="0">
                <a:latin typeface="SVN-Larch Shaded" panose="02000000000000000000" pitchFamily="50" charset="0"/>
              </a:rPr>
              <a:t> </a:t>
            </a:r>
            <a:r>
              <a:rPr lang="en-US" sz="3200" dirty="0" err="1">
                <a:latin typeface="SVN-Larch Shaded" panose="02000000000000000000" pitchFamily="50" charset="0"/>
              </a:rPr>
              <a:t>hỏi</a:t>
            </a:r>
            <a:r>
              <a:rPr lang="en-US" sz="3200" dirty="0">
                <a:latin typeface="SVN-Larch Shaded" panose="02000000000000000000" pitchFamily="50" charset="0"/>
              </a:rPr>
              <a:t> 3) </a:t>
            </a:r>
            <a:r>
              <a:rPr lang="en-US" sz="3200" dirty="0" err="1">
                <a:latin typeface="SVN-Larch Shaded" panose="02000000000000000000" pitchFamily="50" charset="0"/>
              </a:rPr>
              <a:t>có</a:t>
            </a:r>
            <a:r>
              <a:rPr lang="en-US" sz="3200" dirty="0">
                <a:latin typeface="SVN-Larch Shaded" panose="02000000000000000000" pitchFamily="50" charset="0"/>
              </a:rPr>
              <a:t> </a:t>
            </a:r>
            <a:r>
              <a:rPr lang="en-US" sz="3200" dirty="0" err="1">
                <a:latin typeface="SVN-Larch Shaded" panose="02000000000000000000" pitchFamily="50" charset="0"/>
              </a:rPr>
              <a:t>gì</a:t>
            </a:r>
            <a:r>
              <a:rPr lang="en-US" sz="3200" dirty="0">
                <a:latin typeface="SVN-Larch Shaded" panose="02000000000000000000" pitchFamily="50" charset="0"/>
              </a:rPr>
              <a:t> hay?</a:t>
            </a:r>
          </a:p>
        </p:txBody>
      </p:sp>
      <p:sp>
        <p:nvSpPr>
          <p:cNvPr id="23" name="Rectangle 22"/>
          <p:cNvSpPr/>
          <p:nvPr/>
        </p:nvSpPr>
        <p:spPr>
          <a:xfrm>
            <a:off x="6905562" y="4338965"/>
            <a:ext cx="4683803" cy="1387725"/>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5" name="Rectangle 24"/>
          <p:cNvSpPr/>
          <p:nvPr/>
        </p:nvSpPr>
        <p:spPr>
          <a:xfrm>
            <a:off x="6905562" y="2776218"/>
            <a:ext cx="4683803" cy="137249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6" name="Rectangle 25"/>
          <p:cNvSpPr/>
          <p:nvPr/>
        </p:nvSpPr>
        <p:spPr>
          <a:xfrm>
            <a:off x="6905562" y="1631275"/>
            <a:ext cx="4683803" cy="970750"/>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69638" y="15513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84061" y="29389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745938" y="4419829"/>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85971" y="2104740"/>
            <a:ext cx="5000428" cy="270590"/>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85971" y="1780102"/>
            <a:ext cx="5000428" cy="303748"/>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0701" y="2390000"/>
            <a:ext cx="2330957" cy="289337"/>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5971" y="77210"/>
            <a:ext cx="719544" cy="7086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LNTH-Oliver" panose="00000400000000000000" pitchFamily="2" charset="0"/>
              </a:rPr>
              <a:t>2</a:t>
            </a:r>
          </a:p>
        </p:txBody>
      </p:sp>
      <p:sp>
        <p:nvSpPr>
          <p:cNvPr id="3" name="Rectangle 2"/>
          <p:cNvSpPr/>
          <p:nvPr/>
        </p:nvSpPr>
        <p:spPr>
          <a:xfrm>
            <a:off x="6905562" y="1671326"/>
            <a:ext cx="4325306" cy="923330"/>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a) </a:t>
            </a:r>
            <a:r>
              <a:rPr lang="en-US" sz="2700" dirty="0" err="1">
                <a:latin typeface="#9Slide03 Cabin Condensed Mediu" panose="00000606000000000000" pitchFamily="2" charset="0"/>
                <a:cs typeface="Times New Roman" panose="02020603050405020304" pitchFamily="18" charset="0"/>
              </a:rPr>
              <a:t>Miêu</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tả</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được</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chính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xác</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màu</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sắc</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rực</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rỡ</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của</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buồm</a:t>
            </a:r>
            <a:r>
              <a:rPr lang="en-US" sz="2700" dirty="0">
                <a:latin typeface="#9Slide03 Cabin Condensed Mediu" panose="00000606000000000000" pitchFamily="2" charset="0"/>
                <a:cs typeface="Times New Roman" panose="02020603050405020304" pitchFamily="18" charset="0"/>
              </a:rPr>
              <a:t>.</a:t>
            </a:r>
          </a:p>
        </p:txBody>
      </p:sp>
      <p:sp>
        <p:nvSpPr>
          <p:cNvPr id="29" name="Rectangle 28"/>
          <p:cNvSpPr/>
          <p:nvPr/>
        </p:nvSpPr>
        <p:spPr>
          <a:xfrm>
            <a:off x="6895880" y="2823012"/>
            <a:ext cx="4229320" cy="1338828"/>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b) Cho </a:t>
            </a:r>
            <a:r>
              <a:rPr lang="en-US" sz="2700" dirty="0" err="1">
                <a:latin typeface="#9Slide03 Cabin Condensed Mediu" panose="00000606000000000000" pitchFamily="2" charset="0"/>
                <a:cs typeface="Times New Roman" panose="02020603050405020304" pitchFamily="18" charset="0"/>
              </a:rPr>
              <a:t>thấy</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buồm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cũng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vất</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vả</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như</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người</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nông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dân</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lao</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động</a:t>
            </a:r>
            <a:r>
              <a:rPr lang="en-US" sz="2700" dirty="0">
                <a:latin typeface="#9Slide03 Cabin Condensed Mediu" panose="00000606000000000000" pitchFamily="2" charset="0"/>
                <a:cs typeface="Times New Roman" panose="02020603050405020304" pitchFamily="18" charset="0"/>
              </a:rPr>
              <a:t>.</a:t>
            </a:r>
          </a:p>
        </p:txBody>
      </p:sp>
      <p:sp>
        <p:nvSpPr>
          <p:cNvPr id="34" name="Rectangle 33"/>
          <p:cNvSpPr/>
          <p:nvPr/>
        </p:nvSpPr>
        <p:spPr>
          <a:xfrm>
            <a:off x="6915180" y="4387862"/>
            <a:ext cx="4210019" cy="1338828"/>
          </a:xfrm>
          <a:prstGeom prst="rect">
            <a:avLst/>
          </a:prstGeom>
        </p:spPr>
        <p:txBody>
          <a:bodyPr wrap="square">
            <a:spAutoFit/>
          </a:bodyPr>
          <a:lstStyle/>
          <a:p>
            <a:pPr algn="just"/>
            <a:r>
              <a:rPr lang="en-US" sz="2700" spc="-30" dirty="0">
                <a:latin typeface="#9Slide03 Cabin Condensed Mediu" panose="00000606000000000000" pitchFamily="2" charset="0"/>
                <a:cs typeface="Times New Roman" panose="02020603050405020304" pitchFamily="18" charset="0"/>
              </a:rPr>
              <a:t>c) </a:t>
            </a:r>
            <a:r>
              <a:rPr lang="en-US" sz="2700" spc="-30" dirty="0" err="1">
                <a:latin typeface="#9Slide03 Cabin Condensed Mediu" panose="00000606000000000000" pitchFamily="2" charset="0"/>
                <a:cs typeface="Times New Roman" panose="02020603050405020304" pitchFamily="18" charset="0"/>
              </a:rPr>
              <a:t>Thể</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hiện</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được</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tình</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yêu</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của</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tác</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giả</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đối</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với</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những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cánh</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buồm</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trên</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dòng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sông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quê</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hương</a:t>
            </a:r>
            <a:r>
              <a:rPr lang="en-US" sz="2700" spc="-30" dirty="0">
                <a:latin typeface="#9Slide03 Cabin Condensed Mediu" panose="00000606000000000000" pitchFamily="2" charset="0"/>
                <a:cs typeface="Times New Roman" panose="02020603050405020304" pitchFamily="18" charset="0"/>
              </a:rPr>
              <a:t>.</a:t>
            </a:r>
          </a:p>
        </p:txBody>
      </p:sp>
      <p:sp>
        <p:nvSpPr>
          <p:cNvPr id="14" name="Rectangle 13"/>
          <p:cNvSpPr/>
          <p:nvPr/>
        </p:nvSpPr>
        <p:spPr>
          <a:xfrm>
            <a:off x="392241" y="431559"/>
            <a:ext cx="5218060" cy="5573834"/>
          </a:xfrm>
          <a:prstGeom prst="rect">
            <a:avLst/>
          </a:prstGeom>
        </p:spPr>
        <p:txBody>
          <a:bodyPr wrap="square">
            <a:spAutoFit/>
          </a:bodyPr>
          <a:lstStyle/>
          <a:p>
            <a:pPr algn="just">
              <a:spcBef>
                <a:spcPts val="300"/>
              </a:spcBef>
              <a:spcAft>
                <a:spcPts val="300"/>
              </a:spcAft>
              <a:tabLst>
                <a:tab pos="568325" algn="l"/>
              </a:tabLst>
            </a:pPr>
            <a:r>
              <a:rPr lang="en-US" sz="1900" dirty="0">
                <a:latin typeface="#9Slide03 Cabin Condensed Mediu" panose="00000606000000000000" pitchFamily="2" charset="0"/>
              </a:rPr>
              <a:t>		</a:t>
            </a:r>
            <a:r>
              <a:rPr lang="en-US" sz="2100" dirty="0">
                <a:latin typeface="#9Slide03 Cabin Condensed Mediu" panose="00000606000000000000" pitchFamily="2" charset="0"/>
              </a:rPr>
              <a:t>T</a:t>
            </a:r>
            <a:r>
              <a:rPr lang="vi-VN" sz="2100" dirty="0">
                <a:latin typeface="#9Slide03 Cabin Condensed Mediu" panose="00000606000000000000" pitchFamily="2" charset="0"/>
              </a:rPr>
              <a:t>ôi yêu con sông vì nhiều lẽ, trong đó một hình ảnh tôi cho là đẹp nhất, đó là những cánh buồ</a:t>
            </a:r>
            <a:r>
              <a:rPr lang="en-US" sz="2100" dirty="0">
                <a:latin typeface="#9Slide03 Cabin Condensed Mediu" panose="00000606000000000000" pitchFamily="2" charset="0"/>
              </a:rPr>
              <a:t>m</a:t>
            </a:r>
            <a:r>
              <a:rPr lang="vi-VN" sz="2100" dirty="0">
                <a:latin typeface="#9Slide03 Cabin Condensed Mediu" panose="00000606000000000000" pitchFamily="2" charset="0"/>
              </a:rPr>
              <a:t>. Có những ngày nắng đẹp trời trong, những cánh buồm xuôi ngược giữa dòng sông phẳng lặng. Có cánh màu nâu như màu áo của mẹ tôi. Có cánh màu trắng như màu áo chị tôi. Có cánh màu xám bạc như màu áo bố tôi suốt ngày vất vả trên cánh đồng.</a:t>
            </a:r>
            <a:r>
              <a:rPr lang="en-US" sz="2100" dirty="0">
                <a:latin typeface="#9Slide03 Cabin Condensed Mediu" panose="00000606000000000000" pitchFamily="2" charset="0"/>
              </a:rPr>
              <a:t> </a:t>
            </a:r>
            <a:r>
              <a:rPr lang="vi-VN" sz="2100" dirty="0">
                <a:latin typeface="#9Slide03 Cabin Condensed Mediu" panose="00000606000000000000" pitchFamily="2" charset="0"/>
              </a:rPr>
              <a:t>Những cánh buồm đi như rong chơi, nhưng thực ra nó đang đẩy con thuyền chở đầy hàng hóa. Từ bờ tre làng, tôi vẫn gặp những cánh buồm </a:t>
            </a:r>
            <a:r>
              <a:rPr lang="en-US" sz="2100" dirty="0" err="1">
                <a:latin typeface="#9Slide03 Cabin Condensed Mediu" panose="00000606000000000000" pitchFamily="2" charset="0"/>
              </a:rPr>
              <a:t>lên</a:t>
            </a:r>
            <a:r>
              <a:rPr lang="en-US" sz="2100" dirty="0">
                <a:latin typeface="#9Slide03 Cabin Condensed Mediu" panose="00000606000000000000" pitchFamily="2" charset="0"/>
              </a:rPr>
              <a:t> </a:t>
            </a:r>
            <a:r>
              <a:rPr lang="vi-VN" sz="2100" dirty="0">
                <a:latin typeface="#9Slide03 Cabin Condensed Mediu" panose="00000606000000000000" pitchFamily="2" charset="0"/>
              </a:rPr>
              <a:t>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a:t>
            </a:r>
            <a:endParaRPr lang="vi-VN" sz="1900" dirty="0">
              <a:latin typeface="#9Slide03 Cabin Condensed Mediu" panose="00000606000000000000" pitchFamily="2" charset="0"/>
            </a:endParaRPr>
          </a:p>
        </p:txBody>
      </p:sp>
    </p:spTree>
    <p:extLst>
      <p:ext uri="{BB962C8B-B14F-4D97-AF65-F5344CB8AC3E}">
        <p14:creationId xmlns:p14="http://schemas.microsoft.com/office/powerpoint/2010/main" val="107618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3"/>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25" grpId="0" animBg="1"/>
      <p:bldP spid="26" grpId="0" animBg="1"/>
      <p:bldP spid="3" grpId="0"/>
      <p:bldP spid="29"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9632" y="0"/>
            <a:ext cx="12977870" cy="6858000"/>
          </a:xfrm>
          <a:prstGeom prst="rect">
            <a:avLst/>
          </a:prstGeom>
        </p:spPr>
      </p:pic>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61336" y="-11952"/>
            <a:ext cx="5614925" cy="2116691"/>
          </a:xfrm>
          <a:prstGeom prst="rect">
            <a:avLst/>
          </a:prstGeom>
        </p:spPr>
      </p:pic>
      <p:sp>
        <p:nvSpPr>
          <p:cNvPr id="15" name="TextBox 14"/>
          <p:cNvSpPr txBox="1"/>
          <p:nvPr/>
        </p:nvSpPr>
        <p:spPr>
          <a:xfrm>
            <a:off x="7000835" y="398664"/>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5</a:t>
            </a:r>
          </a:p>
        </p:txBody>
      </p:sp>
      <p:sp>
        <p:nvSpPr>
          <p:cNvPr id="22" name="TextBox 21"/>
          <p:cNvSpPr txBox="1"/>
          <p:nvPr/>
        </p:nvSpPr>
        <p:spPr>
          <a:xfrm>
            <a:off x="7698617" y="342953"/>
            <a:ext cx="3985382" cy="1421928"/>
          </a:xfrm>
          <a:prstGeom prst="rect">
            <a:avLst/>
          </a:prstGeom>
          <a:noFill/>
        </p:spPr>
        <p:txBody>
          <a:bodyPr wrap="square" rtlCol="0">
            <a:spAutoFit/>
          </a:bodyPr>
          <a:lstStyle/>
          <a:p>
            <a:pPr algn="just">
              <a:lnSpc>
                <a:spcPct val="90000"/>
              </a:lnSpc>
            </a:pPr>
            <a:r>
              <a:rPr lang="en-US" sz="3200" dirty="0" err="1">
                <a:latin typeface="SVN-Larch Shaded" panose="02000000000000000000" pitchFamily="50" charset="0"/>
              </a:rPr>
              <a:t>Câu</a:t>
            </a:r>
            <a:r>
              <a:rPr lang="en-US" sz="3200" dirty="0">
                <a:latin typeface="SVN-Larch Shaded" panose="02000000000000000000" pitchFamily="50" charset="0"/>
              </a:rPr>
              <a:t> </a:t>
            </a:r>
            <a:r>
              <a:rPr lang="en-US" sz="3200" dirty="0" err="1">
                <a:latin typeface="SVN-Larch Shaded" panose="02000000000000000000" pitchFamily="50" charset="0"/>
              </a:rPr>
              <a:t>văn</a:t>
            </a:r>
            <a:r>
              <a:rPr lang="en-US" sz="3200" dirty="0">
                <a:latin typeface="SVN-Larch Shaded" panose="02000000000000000000" pitchFamily="50" charset="0"/>
              </a:rPr>
              <a:t> </a:t>
            </a:r>
            <a:r>
              <a:rPr lang="en-US" sz="3200" dirty="0" err="1">
                <a:latin typeface="SVN-Larch Shaded" panose="02000000000000000000" pitchFamily="50" charset="0"/>
              </a:rPr>
              <a:t>nào</a:t>
            </a:r>
            <a:r>
              <a:rPr lang="en-US" sz="3200" dirty="0">
                <a:latin typeface="SVN-Larch Shaded" panose="02000000000000000000" pitchFamily="50" charset="0"/>
              </a:rPr>
              <a:t> </a:t>
            </a:r>
            <a:r>
              <a:rPr lang="en-US" sz="3200" dirty="0" err="1">
                <a:latin typeface="SVN-Larch Shaded" panose="02000000000000000000" pitchFamily="50" charset="0"/>
              </a:rPr>
              <a:t>trong</a:t>
            </a:r>
            <a:r>
              <a:rPr lang="en-US" sz="3200" dirty="0">
                <a:latin typeface="SVN-Larch Shaded" panose="02000000000000000000" pitchFamily="50" charset="0"/>
              </a:rPr>
              <a:t> </a:t>
            </a:r>
            <a:r>
              <a:rPr lang="en-US" sz="3200" dirty="0" err="1">
                <a:latin typeface="SVN-Larch Shaded" panose="02000000000000000000" pitchFamily="50" charset="0"/>
              </a:rPr>
              <a:t>bài</a:t>
            </a:r>
            <a:r>
              <a:rPr lang="en-US" sz="3200" dirty="0">
                <a:latin typeface="SVN-Larch Shaded" panose="02000000000000000000" pitchFamily="50" charset="0"/>
              </a:rPr>
              <a:t> </a:t>
            </a:r>
            <a:r>
              <a:rPr lang="en-US" sz="3200" dirty="0" err="1">
                <a:latin typeface="SVN-Larch Shaded" panose="02000000000000000000" pitchFamily="50" charset="0"/>
              </a:rPr>
              <a:t>tả</a:t>
            </a:r>
            <a:r>
              <a:rPr lang="en-US" sz="3200" dirty="0">
                <a:latin typeface="SVN-Larch Shaded" panose="02000000000000000000" pitchFamily="50" charset="0"/>
              </a:rPr>
              <a:t> </a:t>
            </a:r>
            <a:r>
              <a:rPr lang="en-US" sz="3200" dirty="0" err="1">
                <a:latin typeface="SVN-Larch Shaded" panose="02000000000000000000" pitchFamily="50" charset="0"/>
              </a:rPr>
              <a:t>đúng</a:t>
            </a:r>
            <a:r>
              <a:rPr lang="en-US" sz="3200" dirty="0">
                <a:latin typeface="SVN-Larch Shaded" panose="02000000000000000000" pitchFamily="50" charset="0"/>
              </a:rPr>
              <a:t> </a:t>
            </a:r>
            <a:r>
              <a:rPr lang="en-US" sz="3200" dirty="0" err="1">
                <a:latin typeface="SVN-Larch Shaded" panose="02000000000000000000" pitchFamily="50" charset="0"/>
              </a:rPr>
              <a:t>một</a:t>
            </a:r>
            <a:r>
              <a:rPr lang="en-US" sz="3200" dirty="0">
                <a:latin typeface="SVN-Larch Shaded" panose="02000000000000000000" pitchFamily="50" charset="0"/>
              </a:rPr>
              <a:t> </a:t>
            </a:r>
            <a:r>
              <a:rPr lang="en-US" sz="3200" dirty="0" err="1">
                <a:latin typeface="SVN-Larch Shaded" panose="02000000000000000000" pitchFamily="50" charset="0"/>
              </a:rPr>
              <a:t>cánh</a:t>
            </a:r>
            <a:r>
              <a:rPr lang="en-US" sz="3200" dirty="0">
                <a:latin typeface="SVN-Larch Shaded" panose="02000000000000000000" pitchFamily="50" charset="0"/>
              </a:rPr>
              <a:t> </a:t>
            </a:r>
            <a:r>
              <a:rPr lang="en-US" sz="3200" dirty="0" err="1">
                <a:latin typeface="SVN-Larch Shaded" panose="02000000000000000000" pitchFamily="50" charset="0"/>
              </a:rPr>
              <a:t>buồm</a:t>
            </a:r>
            <a:r>
              <a:rPr lang="en-US" sz="3200" dirty="0">
                <a:latin typeface="SVN-Larch Shaded" panose="02000000000000000000" pitchFamily="50" charset="0"/>
              </a:rPr>
              <a:t> </a:t>
            </a:r>
            <a:r>
              <a:rPr lang="en-US" sz="3200" dirty="0" err="1">
                <a:latin typeface="SVN-Larch Shaded" panose="02000000000000000000" pitchFamily="50" charset="0"/>
              </a:rPr>
              <a:t>căng</a:t>
            </a:r>
            <a:r>
              <a:rPr lang="en-US" sz="3200" dirty="0">
                <a:latin typeface="SVN-Larch Shaded" panose="02000000000000000000" pitchFamily="50" charset="0"/>
              </a:rPr>
              <a:t> </a:t>
            </a:r>
            <a:r>
              <a:rPr lang="en-US" sz="3200" dirty="0" err="1">
                <a:latin typeface="SVN-Larch Shaded" panose="02000000000000000000" pitchFamily="50" charset="0"/>
              </a:rPr>
              <a:t>gió</a:t>
            </a:r>
            <a:r>
              <a:rPr lang="en-US" sz="3200" dirty="0">
                <a:latin typeface="SVN-Larch Shaded" panose="02000000000000000000" pitchFamily="50" charset="0"/>
              </a:rPr>
              <a:t>?</a:t>
            </a:r>
          </a:p>
        </p:txBody>
      </p:sp>
      <p:sp>
        <p:nvSpPr>
          <p:cNvPr id="23" name="Rectangle 22"/>
          <p:cNvSpPr/>
          <p:nvPr/>
        </p:nvSpPr>
        <p:spPr>
          <a:xfrm>
            <a:off x="6849504" y="2962479"/>
            <a:ext cx="4683803" cy="972227"/>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5" name="Rectangle 24"/>
          <p:cNvSpPr/>
          <p:nvPr/>
        </p:nvSpPr>
        <p:spPr>
          <a:xfrm>
            <a:off x="6859186" y="4046923"/>
            <a:ext cx="4683803" cy="970124"/>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6" name="Rectangle 25"/>
          <p:cNvSpPr/>
          <p:nvPr/>
        </p:nvSpPr>
        <p:spPr>
          <a:xfrm>
            <a:off x="6849504" y="1873614"/>
            <a:ext cx="4683803" cy="970750"/>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13580" y="179364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900930" y="3992758"/>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85971" y="4643218"/>
            <a:ext cx="5124330" cy="312724"/>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480897" y="4316478"/>
            <a:ext cx="4129404" cy="319022"/>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5971" y="4981342"/>
            <a:ext cx="5124330" cy="323284"/>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704200" y="2904427"/>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p:nvPr/>
        </p:nvSpPr>
        <p:spPr>
          <a:xfrm>
            <a:off x="485971" y="77210"/>
            <a:ext cx="719544" cy="7086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LNTH-Oliver" panose="00000400000000000000" pitchFamily="2" charset="0"/>
              </a:rPr>
              <a:t>2</a:t>
            </a:r>
          </a:p>
        </p:txBody>
      </p:sp>
      <p:sp>
        <p:nvSpPr>
          <p:cNvPr id="3" name="Rectangle 2"/>
          <p:cNvSpPr/>
          <p:nvPr/>
        </p:nvSpPr>
        <p:spPr>
          <a:xfrm>
            <a:off x="6849504" y="1913665"/>
            <a:ext cx="4325306" cy="923330"/>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a)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buồm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đi</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như</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rong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chơi</a:t>
            </a:r>
            <a:r>
              <a:rPr lang="en-US" sz="2700" dirty="0">
                <a:latin typeface="#9Slide03 Cabin Condensed Mediu" panose="00000606000000000000" pitchFamily="2" charset="0"/>
                <a:cs typeface="Times New Roman" panose="02020603050405020304" pitchFamily="18" charset="0"/>
              </a:rPr>
              <a:t>.</a:t>
            </a:r>
          </a:p>
        </p:txBody>
      </p:sp>
      <p:sp>
        <p:nvSpPr>
          <p:cNvPr id="29" name="Rectangle 28"/>
          <p:cNvSpPr/>
          <p:nvPr/>
        </p:nvSpPr>
        <p:spPr>
          <a:xfrm>
            <a:off x="6849504" y="4093716"/>
            <a:ext cx="4325306" cy="923330"/>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c)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buồm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xuôi</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ngược</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giữa</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dòng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sông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phẳng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lặng</a:t>
            </a:r>
            <a:r>
              <a:rPr lang="en-US" sz="2700" dirty="0">
                <a:latin typeface="#9Slide03 Cabin Condensed Mediu" panose="00000606000000000000" pitchFamily="2" charset="0"/>
                <a:cs typeface="Times New Roman" panose="02020603050405020304" pitchFamily="18" charset="0"/>
              </a:rPr>
              <a:t>.</a:t>
            </a:r>
          </a:p>
        </p:txBody>
      </p:sp>
      <p:sp>
        <p:nvSpPr>
          <p:cNvPr id="34" name="Rectangle 33"/>
          <p:cNvSpPr/>
          <p:nvPr/>
        </p:nvSpPr>
        <p:spPr>
          <a:xfrm>
            <a:off x="6859123" y="3011376"/>
            <a:ext cx="4041808" cy="923330"/>
          </a:xfrm>
          <a:prstGeom prst="rect">
            <a:avLst/>
          </a:prstGeom>
        </p:spPr>
        <p:txBody>
          <a:bodyPr wrap="square">
            <a:spAutoFit/>
          </a:bodyPr>
          <a:lstStyle/>
          <a:p>
            <a:pPr algn="just"/>
            <a:r>
              <a:rPr lang="en-US" sz="2700" spc="-30" dirty="0">
                <a:latin typeface="#9Slide03 Cabin Condensed Mediu" panose="00000606000000000000" pitchFamily="2" charset="0"/>
                <a:cs typeface="Times New Roman" panose="02020603050405020304" pitchFamily="18" charset="0"/>
              </a:rPr>
              <a:t>b) </a:t>
            </a:r>
            <a:r>
              <a:rPr lang="en-US" sz="2700" spc="-30" dirty="0" err="1">
                <a:latin typeface="#9Slide03 Cabin Condensed Mediu" panose="00000606000000000000" pitchFamily="2" charset="0"/>
                <a:cs typeface="Times New Roman" panose="02020603050405020304" pitchFamily="18" charset="0"/>
              </a:rPr>
              <a:t>Lá</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buồm</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căng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phồng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như</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ngực</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người</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khổng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lồ</a:t>
            </a:r>
            <a:r>
              <a:rPr lang="en-US" sz="2700" spc="-30" dirty="0">
                <a:latin typeface="#9Slide03 Cabin Condensed Mediu" panose="00000606000000000000" pitchFamily="2" charset="0"/>
                <a:cs typeface="Times New Roman" panose="02020603050405020304" pitchFamily="18" charset="0"/>
              </a:rPr>
              <a:t>.</a:t>
            </a:r>
          </a:p>
        </p:txBody>
      </p:sp>
      <p:pic>
        <p:nvPicPr>
          <p:cNvPr id="6146" name="Picture 2" descr="Tìm hiểu ý nghĩa tranh thuận buồm xuôi gió trong phong thủ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0835" y="5279226"/>
            <a:ext cx="2297986" cy="14772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8" name="Picture 4" descr="3,099 BEST Muscle Man Clipart IMAGES, STOCK PHOTOS &amp;amp; VECTORS | Adobe St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87702">
            <a:off x="9494176" y="5359497"/>
            <a:ext cx="2166057" cy="1470669"/>
          </a:xfrm>
          <a:prstGeom prst="rect">
            <a:avLst/>
          </a:prstGeom>
          <a:ln w="127000" cap="sq">
            <a:solidFill>
              <a:schemeClr val="bg2">
                <a:lumMod val="9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1" name="Rectangle 30"/>
          <p:cNvSpPr/>
          <p:nvPr/>
        </p:nvSpPr>
        <p:spPr>
          <a:xfrm>
            <a:off x="485971" y="5320027"/>
            <a:ext cx="2473129" cy="313548"/>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2241" y="445847"/>
            <a:ext cx="5218060" cy="5573834"/>
          </a:xfrm>
          <a:prstGeom prst="rect">
            <a:avLst/>
          </a:prstGeom>
        </p:spPr>
        <p:txBody>
          <a:bodyPr wrap="square">
            <a:spAutoFit/>
          </a:bodyPr>
          <a:lstStyle/>
          <a:p>
            <a:pPr algn="just">
              <a:spcBef>
                <a:spcPts val="300"/>
              </a:spcBef>
              <a:spcAft>
                <a:spcPts val="300"/>
              </a:spcAft>
              <a:tabLst>
                <a:tab pos="568325" algn="l"/>
              </a:tabLst>
            </a:pPr>
            <a:r>
              <a:rPr lang="en-US" sz="1900" dirty="0">
                <a:latin typeface="#9Slide03 Cabin Condensed Mediu" panose="00000606000000000000" pitchFamily="2" charset="0"/>
              </a:rPr>
              <a:t>		</a:t>
            </a:r>
            <a:r>
              <a:rPr lang="en-US" sz="2100" dirty="0">
                <a:latin typeface="#9Slide03 Cabin Condensed Mediu" panose="00000606000000000000" pitchFamily="2" charset="0"/>
              </a:rPr>
              <a:t>T</a:t>
            </a:r>
            <a:r>
              <a:rPr lang="vi-VN" sz="2100" dirty="0">
                <a:latin typeface="#9Slide03 Cabin Condensed Mediu" panose="00000606000000000000" pitchFamily="2" charset="0"/>
              </a:rPr>
              <a:t>ôi yêu con sông vì nhiều lẽ, trong đó một hình ảnh tôi cho là đẹp nhất, đó là những cánh buồ</a:t>
            </a:r>
            <a:r>
              <a:rPr lang="en-US" sz="2100" dirty="0">
                <a:latin typeface="#9Slide03 Cabin Condensed Mediu" panose="00000606000000000000" pitchFamily="2" charset="0"/>
              </a:rPr>
              <a:t>m</a:t>
            </a:r>
            <a:r>
              <a:rPr lang="vi-VN" sz="2100" dirty="0">
                <a:latin typeface="#9Slide03 Cabin Condensed Mediu" panose="00000606000000000000" pitchFamily="2" charset="0"/>
              </a:rPr>
              <a:t>. Có những ngày nắng đẹp trời trong, những cánh buồm xuôi ngược giữa dòng sông phẳng lặng. Có cánh màu nâu như màu áo của mẹ tôi. Có cánh màu trắng như màu áo chị tôi. Có cánh màu xám bạc như màu áo bố tôi suốt ngày vất vả trên cánh đồng.</a:t>
            </a:r>
            <a:r>
              <a:rPr lang="en-US" sz="2100" dirty="0">
                <a:latin typeface="#9Slide03 Cabin Condensed Mediu" panose="00000606000000000000" pitchFamily="2" charset="0"/>
              </a:rPr>
              <a:t> </a:t>
            </a:r>
            <a:r>
              <a:rPr lang="vi-VN" sz="2100" dirty="0">
                <a:latin typeface="#9Slide03 Cabin Condensed Mediu" panose="00000606000000000000" pitchFamily="2" charset="0"/>
              </a:rPr>
              <a:t>Những cánh buồm đi như rong chơi, nhưng thực ra nó đang đẩy con thuyền chở đầy hàng hóa. Từ bờ tre làng, tôi vẫn gặp những cánh buồm</a:t>
            </a:r>
            <a:r>
              <a:rPr lang="en-US" sz="2100" dirty="0">
                <a:latin typeface="#9Slide03 Cabin Condensed Mediu" panose="00000606000000000000" pitchFamily="2" charset="0"/>
              </a:rPr>
              <a:t> </a:t>
            </a:r>
            <a:r>
              <a:rPr lang="en-US" sz="2100" dirty="0" err="1">
                <a:latin typeface="#9Slide03 Cabin Condensed Mediu" panose="00000606000000000000" pitchFamily="2" charset="0"/>
              </a:rPr>
              <a:t>lên</a:t>
            </a:r>
            <a:r>
              <a:rPr lang="vi-VN" sz="2100" dirty="0">
                <a:latin typeface="#9Slide03 Cabin Condensed Mediu" panose="00000606000000000000" pitchFamily="2" charset="0"/>
              </a:rPr>
              <a:t> 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a:t>
            </a:r>
            <a:endParaRPr lang="vi-VN" sz="1900" dirty="0">
              <a:latin typeface="#9Slide03 Cabin Condensed Mediu" panose="00000606000000000000" pitchFamily="2" charset="0"/>
            </a:endParaRPr>
          </a:p>
        </p:txBody>
      </p:sp>
    </p:spTree>
    <p:extLst>
      <p:ext uri="{BB962C8B-B14F-4D97-AF65-F5344CB8AC3E}">
        <p14:creationId xmlns:p14="http://schemas.microsoft.com/office/powerpoint/2010/main" val="372368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3"/>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Am-thanh-tra-loi-dung-www_nhacchuongvui_com.wav"/>
                                        </p:tgtEl>
                                      </p:cMediaNode>
                                    </p:audio>
                                  </p:subTnLst>
                                </p:cTn>
                              </p:par>
                            </p:childTnLst>
                          </p:cTn>
                        </p:par>
                        <p:par>
                          <p:cTn id="51" fill="hold">
                            <p:stCondLst>
                              <p:cond delay="0"/>
                            </p:stCondLst>
                            <p:childTnLst>
                              <p:par>
                                <p:cTn id="52" presetID="22" presetClass="entr" presetSubtype="8"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par>
                                <p:cTn id="67" presetID="16" presetClass="entr" presetSubtype="21" fill="hold" nodeType="withEffect">
                                  <p:stCondLst>
                                    <p:cond delay="0"/>
                                  </p:stCondLst>
                                  <p:childTnLst>
                                    <p:set>
                                      <p:cBhvr>
                                        <p:cTn id="68" dur="1" fill="hold">
                                          <p:stCondLst>
                                            <p:cond delay="0"/>
                                          </p:stCondLst>
                                        </p:cTn>
                                        <p:tgtEl>
                                          <p:spTgt spid="6146"/>
                                        </p:tgtEl>
                                        <p:attrNameLst>
                                          <p:attrName>style.visibility</p:attrName>
                                        </p:attrNameLst>
                                      </p:cBhvr>
                                      <p:to>
                                        <p:strVal val="visible"/>
                                      </p:to>
                                    </p:set>
                                    <p:animEffect transition="in" filter="barn(inVertical)">
                                      <p:cBhvr>
                                        <p:cTn id="69" dur="500"/>
                                        <p:tgtEl>
                                          <p:spTgt spid="6146"/>
                                        </p:tgtEl>
                                      </p:cBhvr>
                                    </p:animEffect>
                                  </p:childTnLst>
                                </p:cTn>
                              </p:par>
                              <p:par>
                                <p:cTn id="70" presetID="16" presetClass="entr" presetSubtype="21" fill="hold" nodeType="withEffect">
                                  <p:stCondLst>
                                    <p:cond delay="0"/>
                                  </p:stCondLst>
                                  <p:childTnLst>
                                    <p:set>
                                      <p:cBhvr>
                                        <p:cTn id="71" dur="1" fill="hold">
                                          <p:stCondLst>
                                            <p:cond delay="0"/>
                                          </p:stCondLst>
                                        </p:cTn>
                                        <p:tgtEl>
                                          <p:spTgt spid="6148"/>
                                        </p:tgtEl>
                                        <p:attrNameLst>
                                          <p:attrName>style.visibility</p:attrName>
                                        </p:attrNameLst>
                                      </p:cBhvr>
                                      <p:to>
                                        <p:strVal val="visible"/>
                                      </p:to>
                                    </p:set>
                                    <p:animEffect transition="in" filter="barn(inVertical)">
                                      <p:cBhvr>
                                        <p:cTn id="72" dur="500"/>
                                        <p:tgtEl>
                                          <p:spTgt spid="6148"/>
                                        </p:tgtEl>
                                      </p:cBhvr>
                                    </p:animEffect>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25" grpId="0" animBg="1"/>
      <p:bldP spid="26" grpId="0" animBg="1"/>
      <p:bldP spid="33" grpId="0" animBg="1"/>
      <p:bldP spid="35" grpId="0" animBg="1"/>
      <p:bldP spid="36" grpId="0" animBg="1"/>
      <p:bldP spid="3" grpId="0"/>
      <p:bldP spid="29" grpId="0"/>
      <p:bldP spid="34"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9632" y="0"/>
            <a:ext cx="12977870" cy="6858000"/>
          </a:xfrm>
          <a:prstGeom prst="rect">
            <a:avLst/>
          </a:prstGeom>
        </p:spPr>
      </p:pic>
      <p:sp>
        <p:nvSpPr>
          <p:cNvPr id="14" name="Rectangle 13"/>
          <p:cNvSpPr/>
          <p:nvPr/>
        </p:nvSpPr>
        <p:spPr>
          <a:xfrm>
            <a:off x="392241" y="431559"/>
            <a:ext cx="5218060" cy="384721"/>
          </a:xfrm>
          <a:prstGeom prst="rect">
            <a:avLst/>
          </a:prstGeom>
        </p:spPr>
        <p:txBody>
          <a:bodyPr wrap="square">
            <a:spAutoFit/>
          </a:bodyPr>
          <a:lstStyle/>
          <a:p>
            <a:pPr algn="just">
              <a:spcBef>
                <a:spcPts val="300"/>
              </a:spcBef>
              <a:spcAft>
                <a:spcPts val="300"/>
              </a:spcAft>
              <a:tabLst>
                <a:tab pos="568325" algn="l"/>
              </a:tabLst>
            </a:pPr>
            <a:r>
              <a:rPr lang="en-US" sz="1900" dirty="0">
                <a:latin typeface="#9Slide03 Cabin Condensed Mediu" panose="00000606000000000000" pitchFamily="2" charset="0"/>
              </a:rPr>
              <a:t>			</a:t>
            </a:r>
            <a:endParaRPr lang="vi-VN" sz="1900" dirty="0">
              <a:latin typeface="#9Slide03 Cabin Condensed Mediu" panose="00000606000000000000" pitchFamily="2" charset="0"/>
            </a:endParaRPr>
          </a:p>
        </p:txBody>
      </p:sp>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61336" y="-11952"/>
            <a:ext cx="5614925" cy="2116691"/>
          </a:xfrm>
          <a:prstGeom prst="rect">
            <a:avLst/>
          </a:prstGeom>
        </p:spPr>
      </p:pic>
      <p:sp>
        <p:nvSpPr>
          <p:cNvPr id="15" name="TextBox 14"/>
          <p:cNvSpPr txBox="1"/>
          <p:nvPr/>
        </p:nvSpPr>
        <p:spPr>
          <a:xfrm>
            <a:off x="7000835" y="398664"/>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6</a:t>
            </a:r>
          </a:p>
        </p:txBody>
      </p:sp>
      <p:sp>
        <p:nvSpPr>
          <p:cNvPr id="22" name="TextBox 21"/>
          <p:cNvSpPr txBox="1"/>
          <p:nvPr/>
        </p:nvSpPr>
        <p:spPr>
          <a:xfrm>
            <a:off x="7698617" y="313925"/>
            <a:ext cx="3985382" cy="1421928"/>
          </a:xfrm>
          <a:prstGeom prst="rect">
            <a:avLst/>
          </a:prstGeom>
          <a:noFill/>
        </p:spPr>
        <p:txBody>
          <a:bodyPr wrap="square" rtlCol="0">
            <a:spAutoFit/>
          </a:bodyPr>
          <a:lstStyle/>
          <a:p>
            <a:pPr algn="just">
              <a:lnSpc>
                <a:spcPct val="90000"/>
              </a:lnSpc>
            </a:pPr>
            <a:r>
              <a:rPr lang="en-US" sz="3200" dirty="0" err="1">
                <a:latin typeface="SVN-Larch Shaded" panose="02000000000000000000" pitchFamily="50" charset="0"/>
              </a:rPr>
              <a:t>Vì</a:t>
            </a:r>
            <a:r>
              <a:rPr lang="en-US" sz="3200" dirty="0">
                <a:latin typeface="SVN-Larch Shaded" panose="02000000000000000000" pitchFamily="50" charset="0"/>
              </a:rPr>
              <a:t> </a:t>
            </a:r>
            <a:r>
              <a:rPr lang="en-US" sz="3200" dirty="0" err="1">
                <a:latin typeface="SVN-Larch Shaded" panose="02000000000000000000" pitchFamily="50" charset="0"/>
              </a:rPr>
              <a:t>sao</a:t>
            </a:r>
            <a:r>
              <a:rPr lang="en-US" sz="3200" dirty="0">
                <a:latin typeface="SVN-Larch Shaded" panose="02000000000000000000" pitchFamily="50" charset="0"/>
              </a:rPr>
              <a:t> </a:t>
            </a:r>
            <a:r>
              <a:rPr lang="en-US" sz="3200" dirty="0" err="1">
                <a:latin typeface="SVN-Larch Shaded" panose="02000000000000000000" pitchFamily="50" charset="0"/>
              </a:rPr>
              <a:t>tác</a:t>
            </a:r>
            <a:r>
              <a:rPr lang="en-US" sz="3200" dirty="0">
                <a:latin typeface="SVN-Larch Shaded" panose="02000000000000000000" pitchFamily="50" charset="0"/>
              </a:rPr>
              <a:t> </a:t>
            </a:r>
            <a:r>
              <a:rPr lang="en-US" sz="3200" dirty="0" err="1">
                <a:latin typeface="SVN-Larch Shaded" panose="02000000000000000000" pitchFamily="50" charset="0"/>
              </a:rPr>
              <a:t>giả</a:t>
            </a:r>
            <a:r>
              <a:rPr lang="en-US" sz="3200" dirty="0">
                <a:latin typeface="SVN-Larch Shaded" panose="02000000000000000000" pitchFamily="50" charset="0"/>
              </a:rPr>
              <a:t> </a:t>
            </a:r>
            <a:r>
              <a:rPr lang="en-US" sz="3200" dirty="0" err="1">
                <a:latin typeface="SVN-Larch Shaded" panose="02000000000000000000" pitchFamily="50" charset="0"/>
              </a:rPr>
              <a:t>nói</a:t>
            </a:r>
            <a:r>
              <a:rPr lang="en-US" sz="3200" dirty="0">
                <a:latin typeface="SVN-Larch Shaded" panose="02000000000000000000" pitchFamily="50" charset="0"/>
              </a:rPr>
              <a:t> </a:t>
            </a:r>
            <a:r>
              <a:rPr lang="en-US" sz="3200" dirty="0" err="1">
                <a:latin typeface="SVN-Larch Shaded" panose="02000000000000000000" pitchFamily="50" charset="0"/>
              </a:rPr>
              <a:t>những</a:t>
            </a:r>
            <a:r>
              <a:rPr lang="en-US" sz="3200" dirty="0">
                <a:latin typeface="SVN-Larch Shaded" panose="02000000000000000000" pitchFamily="50" charset="0"/>
              </a:rPr>
              <a:t> </a:t>
            </a:r>
            <a:r>
              <a:rPr lang="en-US" sz="3200" dirty="0" err="1">
                <a:latin typeface="SVN-Larch Shaded" panose="02000000000000000000" pitchFamily="50" charset="0"/>
              </a:rPr>
              <a:t>cánh</a:t>
            </a:r>
            <a:r>
              <a:rPr lang="en-US" sz="3200" dirty="0">
                <a:latin typeface="SVN-Larch Shaded" panose="02000000000000000000" pitchFamily="50" charset="0"/>
              </a:rPr>
              <a:t> </a:t>
            </a:r>
            <a:r>
              <a:rPr lang="en-US" sz="3200" dirty="0" err="1">
                <a:latin typeface="SVN-Larch Shaded" panose="02000000000000000000" pitchFamily="50" charset="0"/>
              </a:rPr>
              <a:t>buồm</a:t>
            </a:r>
            <a:r>
              <a:rPr lang="en-US" sz="3200" dirty="0">
                <a:latin typeface="SVN-Larch Shaded" panose="02000000000000000000" pitchFamily="50" charset="0"/>
              </a:rPr>
              <a:t> </a:t>
            </a:r>
            <a:r>
              <a:rPr lang="en-US" sz="3200" dirty="0" err="1">
                <a:latin typeface="SVN-Larch Shaded" panose="02000000000000000000" pitchFamily="50" charset="0"/>
              </a:rPr>
              <a:t>chung</a:t>
            </a:r>
            <a:r>
              <a:rPr lang="en-US" sz="3200" dirty="0">
                <a:latin typeface="SVN-Larch Shaded" panose="02000000000000000000" pitchFamily="50" charset="0"/>
              </a:rPr>
              <a:t> </a:t>
            </a:r>
            <a:r>
              <a:rPr lang="en-US" sz="3200" dirty="0" err="1">
                <a:latin typeface="SVN-Larch Shaded" panose="02000000000000000000" pitchFamily="50" charset="0"/>
              </a:rPr>
              <a:t>thủy</a:t>
            </a:r>
            <a:r>
              <a:rPr lang="en-US" sz="3200" dirty="0">
                <a:latin typeface="SVN-Larch Shaded" panose="02000000000000000000" pitchFamily="50" charset="0"/>
              </a:rPr>
              <a:t> </a:t>
            </a:r>
            <a:r>
              <a:rPr lang="en-US" sz="3200" dirty="0" err="1">
                <a:latin typeface="SVN-Larch Shaded" panose="02000000000000000000" pitchFamily="50" charset="0"/>
              </a:rPr>
              <a:t>cùng</a:t>
            </a:r>
            <a:r>
              <a:rPr lang="en-US" sz="3200" dirty="0">
                <a:latin typeface="SVN-Larch Shaded" panose="02000000000000000000" pitchFamily="50" charset="0"/>
              </a:rPr>
              <a:t> con </a:t>
            </a:r>
            <a:r>
              <a:rPr lang="en-US" sz="3200" dirty="0" err="1">
                <a:latin typeface="SVN-Larch Shaded" panose="02000000000000000000" pitchFamily="50" charset="0"/>
              </a:rPr>
              <a:t>người</a:t>
            </a:r>
            <a:r>
              <a:rPr lang="en-US" sz="3200" dirty="0">
                <a:latin typeface="SVN-Larch Shaded" panose="02000000000000000000" pitchFamily="50" charset="0"/>
              </a:rPr>
              <a:t>?</a:t>
            </a:r>
          </a:p>
        </p:txBody>
      </p:sp>
      <p:sp>
        <p:nvSpPr>
          <p:cNvPr id="23" name="Rectangle 22"/>
          <p:cNvSpPr/>
          <p:nvPr/>
        </p:nvSpPr>
        <p:spPr>
          <a:xfrm>
            <a:off x="6844867" y="3486269"/>
            <a:ext cx="4683803" cy="972227"/>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5" name="Rectangle 24"/>
          <p:cNvSpPr/>
          <p:nvPr/>
        </p:nvSpPr>
        <p:spPr>
          <a:xfrm>
            <a:off x="6844866" y="4697670"/>
            <a:ext cx="4683803" cy="137249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6" name="Rectangle 25"/>
          <p:cNvSpPr/>
          <p:nvPr/>
        </p:nvSpPr>
        <p:spPr>
          <a:xfrm>
            <a:off x="6849504" y="1873613"/>
            <a:ext cx="4683803" cy="1390831"/>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84246" y="200196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84061" y="47866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718855" y="3378694"/>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012017" y="1566802"/>
            <a:ext cx="4427244" cy="381892"/>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8065" y="1967754"/>
            <a:ext cx="4843256" cy="369046"/>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2241" y="1028138"/>
            <a:ext cx="719544" cy="7086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LNTH-Oliver" panose="00000400000000000000" pitchFamily="2" charset="0"/>
              </a:rPr>
              <a:t>3</a:t>
            </a:r>
          </a:p>
        </p:txBody>
      </p:sp>
      <p:sp>
        <p:nvSpPr>
          <p:cNvPr id="3" name="Rectangle 2"/>
          <p:cNvSpPr/>
          <p:nvPr/>
        </p:nvSpPr>
        <p:spPr>
          <a:xfrm>
            <a:off x="6849504" y="1913665"/>
            <a:ext cx="4325306" cy="1338828"/>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a) </a:t>
            </a:r>
            <a:r>
              <a:rPr lang="en-US" sz="2700" dirty="0" err="1">
                <a:latin typeface="#9Slide03 Cabin Condensed Mediu" panose="00000606000000000000" pitchFamily="2" charset="0"/>
                <a:cs typeface="Times New Roman" panose="02020603050405020304" pitchFamily="18" charset="0"/>
              </a:rPr>
              <a:t>Vì</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buồm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đẩy</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thuyền</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lên</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ngược</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về</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xuôi</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giúp</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đỡ</a:t>
            </a:r>
            <a:r>
              <a:rPr lang="en-US" sz="2700" dirty="0">
                <a:latin typeface="#9Slide03 Cabin Condensed Mediu" panose="00000606000000000000" pitchFamily="2" charset="0"/>
                <a:cs typeface="Times New Roman" panose="02020603050405020304" pitchFamily="18" charset="0"/>
              </a:rPr>
              <a:t> con </a:t>
            </a:r>
            <a:r>
              <a:rPr lang="en-US" sz="2700" dirty="0" err="1">
                <a:latin typeface="#9Slide03 Cabin Condensed Mediu" panose="00000606000000000000" pitchFamily="2" charset="0"/>
                <a:cs typeface="Times New Roman" panose="02020603050405020304" pitchFamily="18" charset="0"/>
              </a:rPr>
              <a:t>người</a:t>
            </a:r>
            <a:r>
              <a:rPr lang="en-US" sz="2700" dirty="0">
                <a:latin typeface="#9Slide03 Cabin Condensed Mediu" panose="00000606000000000000" pitchFamily="2" charset="0"/>
                <a:cs typeface="Times New Roman" panose="02020603050405020304" pitchFamily="18" charset="0"/>
              </a:rPr>
              <a:t>.</a:t>
            </a:r>
          </a:p>
        </p:txBody>
      </p:sp>
      <p:sp>
        <p:nvSpPr>
          <p:cNvPr id="29" name="Rectangle 28"/>
          <p:cNvSpPr/>
          <p:nvPr/>
        </p:nvSpPr>
        <p:spPr>
          <a:xfrm>
            <a:off x="6835184" y="4744464"/>
            <a:ext cx="4229320" cy="1338828"/>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c) </a:t>
            </a:r>
            <a:r>
              <a:rPr lang="en-US" sz="2700" dirty="0" err="1">
                <a:latin typeface="#9Slide03 Cabin Condensed Mediu" panose="00000606000000000000" pitchFamily="2" charset="0"/>
                <a:cs typeface="Times New Roman" panose="02020603050405020304" pitchFamily="18" charset="0"/>
              </a:rPr>
              <a:t>Vì</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buồm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quanh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năm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suốt</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tháng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cần</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cù</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chăm</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chỉ</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như</a:t>
            </a:r>
            <a:r>
              <a:rPr lang="en-US" sz="2700" dirty="0">
                <a:latin typeface="#9Slide03 Cabin Condensed Mediu" panose="00000606000000000000" pitchFamily="2" charset="0"/>
                <a:cs typeface="Times New Roman" panose="02020603050405020304" pitchFamily="18" charset="0"/>
              </a:rPr>
              <a:t> con </a:t>
            </a:r>
            <a:r>
              <a:rPr lang="en-US" sz="2700" dirty="0" err="1">
                <a:latin typeface="#9Slide03 Cabin Condensed Mediu" panose="00000606000000000000" pitchFamily="2" charset="0"/>
                <a:cs typeface="Times New Roman" panose="02020603050405020304" pitchFamily="18" charset="0"/>
              </a:rPr>
              <a:t>người</a:t>
            </a:r>
            <a:r>
              <a:rPr lang="en-US" sz="2700" dirty="0">
                <a:latin typeface="#9Slide03 Cabin Condensed Mediu" panose="00000606000000000000" pitchFamily="2" charset="0"/>
                <a:cs typeface="Times New Roman" panose="02020603050405020304" pitchFamily="18" charset="0"/>
              </a:rPr>
              <a:t>.</a:t>
            </a:r>
          </a:p>
        </p:txBody>
      </p:sp>
      <p:sp>
        <p:nvSpPr>
          <p:cNvPr id="34" name="Rectangle 33"/>
          <p:cNvSpPr/>
          <p:nvPr/>
        </p:nvSpPr>
        <p:spPr>
          <a:xfrm>
            <a:off x="6854485" y="3535166"/>
            <a:ext cx="4210019" cy="923330"/>
          </a:xfrm>
          <a:prstGeom prst="rect">
            <a:avLst/>
          </a:prstGeom>
        </p:spPr>
        <p:txBody>
          <a:bodyPr wrap="square">
            <a:spAutoFit/>
          </a:bodyPr>
          <a:lstStyle/>
          <a:p>
            <a:pPr algn="just"/>
            <a:r>
              <a:rPr lang="en-US" sz="2700" spc="-30" dirty="0">
                <a:latin typeface="#9Slide03 Cabin Condensed Mediu" panose="00000606000000000000" pitchFamily="2" charset="0"/>
                <a:cs typeface="Times New Roman" panose="02020603050405020304" pitchFamily="18" charset="0"/>
              </a:rPr>
              <a:t>b) </a:t>
            </a:r>
            <a:r>
              <a:rPr lang="en-US" sz="2700" spc="-30" dirty="0" err="1">
                <a:latin typeface="#9Slide03 Cabin Condensed Mediu" panose="00000606000000000000" pitchFamily="2" charset="0"/>
                <a:cs typeface="Times New Roman" panose="02020603050405020304" pitchFamily="18" charset="0"/>
              </a:rPr>
              <a:t>Vì</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những</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cánh</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buồm</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gắn</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bó</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với</a:t>
            </a:r>
            <a:r>
              <a:rPr lang="en-US" sz="2700" spc="-30" dirty="0">
                <a:latin typeface="#9Slide03 Cabin Condensed Mediu" panose="00000606000000000000" pitchFamily="2" charset="0"/>
                <a:cs typeface="Times New Roman" panose="02020603050405020304" pitchFamily="18" charset="0"/>
              </a:rPr>
              <a:t> con </a:t>
            </a:r>
            <a:r>
              <a:rPr lang="en-US" sz="2700" spc="-30" dirty="0" err="1">
                <a:latin typeface="#9Slide03 Cabin Condensed Mediu" panose="00000606000000000000" pitchFamily="2" charset="0"/>
                <a:cs typeface="Times New Roman" panose="02020603050405020304" pitchFamily="18" charset="0"/>
              </a:rPr>
              <a:t>người</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từ</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bao</a:t>
            </a:r>
            <a:r>
              <a:rPr lang="en-US" sz="2700" spc="-30" dirty="0">
                <a:latin typeface="#9Slide03 Cabin Condensed Mediu" panose="00000606000000000000" pitchFamily="2" charset="0"/>
                <a:cs typeface="Times New Roman" panose="02020603050405020304" pitchFamily="18" charset="0"/>
              </a:rPr>
              <a:t> </a:t>
            </a:r>
            <a:r>
              <a:rPr lang="en-US" sz="2700" spc="-30" dirty="0" err="1">
                <a:latin typeface="#9Slide03 Cabin Condensed Mediu" panose="00000606000000000000" pitchFamily="2" charset="0"/>
                <a:cs typeface="Times New Roman" panose="02020603050405020304" pitchFamily="18" charset="0"/>
              </a:rPr>
              <a:t>đời</a:t>
            </a:r>
            <a:r>
              <a:rPr lang="en-US" sz="2700" spc="-30" dirty="0">
                <a:latin typeface="#9Slide03 Cabin Condensed Mediu" panose="00000606000000000000" pitchFamily="2" charset="0"/>
                <a:cs typeface="Times New Roman" panose="02020603050405020304" pitchFamily="18" charset="0"/>
              </a:rPr>
              <a:t> nay.</a:t>
            </a:r>
          </a:p>
        </p:txBody>
      </p:sp>
      <p:sp>
        <p:nvSpPr>
          <p:cNvPr id="21" name="Rectangle 20"/>
          <p:cNvSpPr/>
          <p:nvPr/>
        </p:nvSpPr>
        <p:spPr>
          <a:xfrm>
            <a:off x="538353" y="2361600"/>
            <a:ext cx="680847" cy="337616"/>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8641" y="1525175"/>
            <a:ext cx="4862680" cy="2308324"/>
          </a:xfrm>
          <a:prstGeom prst="rect">
            <a:avLst/>
          </a:prstGeom>
        </p:spPr>
        <p:txBody>
          <a:bodyPr wrap="square">
            <a:spAutoFit/>
          </a:bodyPr>
          <a:lstStyle/>
          <a:p>
            <a:pPr algn="just">
              <a:spcBef>
                <a:spcPts val="300"/>
              </a:spcBef>
              <a:spcAft>
                <a:spcPts val="300"/>
              </a:spcAft>
              <a:tabLst>
                <a:tab pos="514350" algn="l"/>
              </a:tabLst>
            </a:pPr>
            <a:r>
              <a:rPr lang="en-US" sz="2400" dirty="0">
                <a:latin typeface="#9Slide03 Cabin Condensed Mediu" panose="00000606000000000000" pitchFamily="2" charset="0"/>
              </a:rPr>
              <a:t>	</a:t>
            </a:r>
            <a:r>
              <a:rPr lang="vi-VN" sz="2400" dirty="0">
                <a:latin typeface="#9Slide03 Cabin Condensed Mediu" panose="00000606000000000000" pitchFamily="2" charset="0"/>
              </a:rPr>
              <a:t>Những cánh buồm chung thủy cùng con người, vượt qua bao sóng nước, thời gian. Đến nay, đã có những con tàu lớn, có thể vượt biển khơi. Nhưng những cánh buồm vẫn sống cùng sông nước và con người.</a:t>
            </a:r>
          </a:p>
        </p:txBody>
      </p:sp>
      <p:pic>
        <p:nvPicPr>
          <p:cNvPr id="1028" name="Picture 4" descr="Phân tích bài thơ đoàn thuyền đánh cá"/>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241" y="4238630"/>
            <a:ext cx="2857500" cy="175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Phân tích khổ 1 Đoàn thuyền đánh cá (8 mẫu) - Văn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55972">
            <a:off x="3500875" y="4749335"/>
            <a:ext cx="2571537" cy="13482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99941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fade">
                                      <p:cBhvr>
                                        <p:cTn id="40" dur="500"/>
                                        <p:tgtEl>
                                          <p:spTgt spid="1028"/>
                                        </p:tgtEl>
                                      </p:cBhvr>
                                    </p:animEffect>
                                  </p:childTnLst>
                                </p:cTn>
                              </p:par>
                              <p:par>
                                <p:cTn id="41" presetID="10" presetClass="entr" presetSubtype="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0"/>
                            </p:stCondLst>
                            <p:childTnLst>
                              <p:par>
                                <p:cTn id="60" presetID="22" presetClass="entr" presetSubtype="8"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25" grpId="0" animBg="1"/>
      <p:bldP spid="26" grpId="0" animBg="1"/>
      <p:bldP spid="35" grpId="0" animBg="1"/>
      <p:bldP spid="36" grpId="0" animBg="1"/>
      <p:bldP spid="3" grpId="0"/>
      <p:bldP spid="29" grpId="0"/>
      <p:bldP spid="34"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7624" y="0"/>
            <a:ext cx="12977870" cy="6858000"/>
          </a:xfrm>
          <a:prstGeom prst="rect">
            <a:avLst/>
          </a:prstGeom>
        </p:spPr>
      </p:pic>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74481" y="144198"/>
            <a:ext cx="5600502" cy="1805372"/>
          </a:xfrm>
          <a:prstGeom prst="rect">
            <a:avLst/>
          </a:prstGeom>
        </p:spPr>
      </p:pic>
      <p:sp>
        <p:nvSpPr>
          <p:cNvPr id="15" name="TextBox 14"/>
          <p:cNvSpPr txBox="1"/>
          <p:nvPr/>
        </p:nvSpPr>
        <p:spPr>
          <a:xfrm>
            <a:off x="6987395" y="431912"/>
            <a:ext cx="1293963" cy="646331"/>
          </a:xfrm>
          <a:prstGeom prst="rect">
            <a:avLst/>
          </a:prstGeom>
          <a:noFill/>
        </p:spPr>
        <p:txBody>
          <a:bodyPr wrap="square" rtlCol="0">
            <a:spAutoFit/>
          </a:bodyPr>
          <a:lstStyle/>
          <a:p>
            <a:r>
              <a:rPr lang="en-US" sz="3600" b="1" dirty="0">
                <a:solidFill>
                  <a:schemeClr val="bg1"/>
                </a:solidFill>
                <a:latin typeface="Queulat Uni" panose="00000A00000000000000" pitchFamily="50" charset="0"/>
              </a:rPr>
              <a:t>7</a:t>
            </a:r>
          </a:p>
        </p:txBody>
      </p:sp>
      <p:sp>
        <p:nvSpPr>
          <p:cNvPr id="22" name="TextBox 21"/>
          <p:cNvSpPr txBox="1"/>
          <p:nvPr/>
        </p:nvSpPr>
        <p:spPr>
          <a:xfrm>
            <a:off x="7825087" y="445315"/>
            <a:ext cx="3997806" cy="1077218"/>
          </a:xfrm>
          <a:prstGeom prst="rect">
            <a:avLst/>
          </a:prstGeom>
          <a:noFill/>
        </p:spPr>
        <p:txBody>
          <a:bodyPr wrap="square" rtlCol="0">
            <a:spAutoFit/>
          </a:bodyPr>
          <a:lstStyle/>
          <a:p>
            <a:pPr algn="just"/>
            <a:r>
              <a:rPr lang="en-US" sz="3200" dirty="0" err="1">
                <a:latin typeface="SVN-Larch Shaded" panose="02000000000000000000" pitchFamily="50" charset="0"/>
              </a:rPr>
              <a:t>Trong</a:t>
            </a:r>
            <a:r>
              <a:rPr lang="en-US" sz="3200" dirty="0">
                <a:latin typeface="SVN-Larch Shaded" panose="02000000000000000000" pitchFamily="50" charset="0"/>
              </a:rPr>
              <a:t> </a:t>
            </a:r>
            <a:r>
              <a:rPr lang="en-US" sz="3200" dirty="0" err="1">
                <a:latin typeface="SVN-Larch Shaded" panose="02000000000000000000" pitchFamily="50" charset="0"/>
              </a:rPr>
              <a:t>bài</a:t>
            </a:r>
            <a:r>
              <a:rPr lang="en-US" sz="3200" dirty="0">
                <a:latin typeface="SVN-Larch Shaded" panose="02000000000000000000" pitchFamily="50" charset="0"/>
              </a:rPr>
              <a:t> </a:t>
            </a:r>
            <a:r>
              <a:rPr lang="en-US" sz="3200" dirty="0" err="1">
                <a:latin typeface="SVN-Larch Shaded" panose="02000000000000000000" pitchFamily="50" charset="0"/>
              </a:rPr>
              <a:t>văn</a:t>
            </a:r>
            <a:r>
              <a:rPr lang="en-US" sz="3200" dirty="0">
                <a:latin typeface="SVN-Larch Shaded" panose="02000000000000000000" pitchFamily="50" charset="0"/>
              </a:rPr>
              <a:t> </a:t>
            </a:r>
            <a:r>
              <a:rPr lang="en-US" sz="3200" dirty="0" err="1">
                <a:latin typeface="SVN-Larch Shaded" panose="02000000000000000000" pitchFamily="50" charset="0"/>
              </a:rPr>
              <a:t>có</a:t>
            </a:r>
            <a:r>
              <a:rPr lang="en-US" sz="3200" dirty="0">
                <a:latin typeface="SVN-Larch Shaded" panose="02000000000000000000" pitchFamily="50" charset="0"/>
              </a:rPr>
              <a:t> </a:t>
            </a:r>
            <a:r>
              <a:rPr lang="en-US" sz="3200" dirty="0" err="1">
                <a:latin typeface="SVN-Larch Shaded" panose="02000000000000000000" pitchFamily="50" charset="0"/>
              </a:rPr>
              <a:t>mấy</a:t>
            </a:r>
            <a:r>
              <a:rPr lang="en-US" sz="3200" dirty="0">
                <a:latin typeface="SVN-Larch Shaded" panose="02000000000000000000" pitchFamily="50" charset="0"/>
              </a:rPr>
              <a:t> </a:t>
            </a:r>
            <a:r>
              <a:rPr lang="en-US" sz="3200" dirty="0" err="1">
                <a:latin typeface="SVN-Larch Shaded" panose="02000000000000000000" pitchFamily="50" charset="0"/>
              </a:rPr>
              <a:t>từ</a:t>
            </a:r>
            <a:r>
              <a:rPr lang="en-US" sz="3200" dirty="0">
                <a:latin typeface="SVN-Larch Shaded" panose="02000000000000000000" pitchFamily="50" charset="0"/>
              </a:rPr>
              <a:t> </a:t>
            </a:r>
            <a:r>
              <a:rPr lang="en-US" sz="3200" dirty="0" err="1">
                <a:latin typeface="SVN-Larch Shaded" panose="02000000000000000000" pitchFamily="50" charset="0"/>
              </a:rPr>
              <a:t>đồng</a:t>
            </a:r>
            <a:r>
              <a:rPr lang="en-US" sz="3200" dirty="0">
                <a:latin typeface="SVN-Larch Shaded" panose="02000000000000000000" pitchFamily="50" charset="0"/>
              </a:rPr>
              <a:t> </a:t>
            </a:r>
            <a:r>
              <a:rPr lang="en-US" sz="3200" dirty="0" err="1">
                <a:latin typeface="SVN-Larch Shaded" panose="02000000000000000000" pitchFamily="50" charset="0"/>
              </a:rPr>
              <a:t>nghĩa</a:t>
            </a:r>
            <a:r>
              <a:rPr lang="en-US" sz="3200" dirty="0">
                <a:latin typeface="SVN-Larch Shaded" panose="02000000000000000000" pitchFamily="50" charset="0"/>
              </a:rPr>
              <a:t> </a:t>
            </a:r>
            <a:r>
              <a:rPr lang="en-US" sz="3200" dirty="0" err="1">
                <a:latin typeface="SVN-Larch Shaded" panose="02000000000000000000" pitchFamily="50" charset="0"/>
              </a:rPr>
              <a:t>với</a:t>
            </a:r>
            <a:r>
              <a:rPr lang="en-US" sz="3200" dirty="0">
                <a:latin typeface="SVN-Larch Shaded" panose="02000000000000000000" pitchFamily="50" charset="0"/>
              </a:rPr>
              <a:t> </a:t>
            </a:r>
            <a:r>
              <a:rPr lang="en-US" sz="3200" dirty="0" err="1">
                <a:latin typeface="SVN-Larch Shaded" panose="02000000000000000000" pitchFamily="50" charset="0"/>
              </a:rPr>
              <a:t>từ</a:t>
            </a:r>
            <a:r>
              <a:rPr lang="en-US" sz="3200" dirty="0">
                <a:latin typeface="SVN-Larch Shaded" panose="02000000000000000000" pitchFamily="50" charset="0"/>
              </a:rPr>
              <a:t> </a:t>
            </a:r>
            <a:r>
              <a:rPr lang="en-US" sz="3200" dirty="0">
                <a:solidFill>
                  <a:srgbClr val="924900"/>
                </a:solidFill>
                <a:latin typeface="SVN-Larch Shaded" panose="02000000000000000000" pitchFamily="50" charset="0"/>
              </a:rPr>
              <a:t>to </a:t>
            </a:r>
            <a:r>
              <a:rPr lang="en-US" sz="3200" dirty="0" err="1">
                <a:solidFill>
                  <a:srgbClr val="924900"/>
                </a:solidFill>
                <a:latin typeface="SVN-Larch Shaded" panose="02000000000000000000" pitchFamily="50" charset="0"/>
              </a:rPr>
              <a:t>lớn</a:t>
            </a:r>
            <a:r>
              <a:rPr lang="en-US" sz="3200" dirty="0">
                <a:solidFill>
                  <a:srgbClr val="924900"/>
                </a:solidFill>
                <a:latin typeface="SVN-Larch Shaded" panose="02000000000000000000" pitchFamily="50" charset="0"/>
              </a:rPr>
              <a:t> </a:t>
            </a:r>
            <a:r>
              <a:rPr lang="en-US" sz="3200" dirty="0">
                <a:latin typeface="SVN-Larch Shaded" panose="02000000000000000000" pitchFamily="50" charset="0"/>
              </a:rPr>
              <a:t>?</a:t>
            </a:r>
          </a:p>
        </p:txBody>
      </p:sp>
      <p:sp>
        <p:nvSpPr>
          <p:cNvPr id="23" name="Rectangle 22"/>
          <p:cNvSpPr/>
          <p:nvPr/>
        </p:nvSpPr>
        <p:spPr>
          <a:xfrm>
            <a:off x="6897455" y="2980472"/>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b) Hai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p>
        </p:txBody>
      </p:sp>
      <p:sp>
        <p:nvSpPr>
          <p:cNvPr id="33" name="Rectangle 32"/>
          <p:cNvSpPr/>
          <p:nvPr/>
        </p:nvSpPr>
        <p:spPr>
          <a:xfrm>
            <a:off x="4240552" y="501321"/>
            <a:ext cx="334134" cy="209679"/>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897455" y="4008247"/>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c) Ba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p>
        </p:txBody>
      </p:sp>
      <p:sp>
        <p:nvSpPr>
          <p:cNvPr id="26" name="Rectangle 25"/>
          <p:cNvSpPr/>
          <p:nvPr/>
        </p:nvSpPr>
        <p:spPr>
          <a:xfrm>
            <a:off x="6910045" y="1982225"/>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a) </a:t>
            </a:r>
            <a:r>
              <a:rPr lang="en-US" sz="2800" dirty="0" err="1">
                <a:solidFill>
                  <a:schemeClr val="tx1"/>
                </a:solidFill>
                <a:latin typeface="#9Slide03 Cabin Condensed Mediu" panose="00000606000000000000" pitchFamily="2" charset="0"/>
                <a:cs typeface="Times New Roman" panose="02020603050405020304" pitchFamily="18" charset="0"/>
              </a:rPr>
              <a:t>Một</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92624" y="17191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96796" y="36931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35384" y="2765024"/>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579863" y="139716"/>
            <a:ext cx="3085845" cy="461665"/>
          </a:xfrm>
          <a:prstGeom prst="rect">
            <a:avLst/>
          </a:prstGeom>
          <a:noFill/>
        </p:spPr>
        <p:txBody>
          <a:bodyPr wrap="none" rtlCol="0">
            <a:spAutoFit/>
          </a:bodyPr>
          <a:lstStyle/>
          <a:p>
            <a:r>
              <a:rPr lang="en-US" sz="2400" b="1" dirty="0">
                <a:latin typeface="LNTH-Oliver" panose="00000400000000000000" pitchFamily="2" charset="0"/>
              </a:rPr>
              <a:t>NHỮNG CÁNH BUỒM</a:t>
            </a:r>
          </a:p>
        </p:txBody>
      </p:sp>
      <p:sp>
        <p:nvSpPr>
          <p:cNvPr id="38" name="Rectangle 37"/>
          <p:cNvSpPr/>
          <p:nvPr/>
        </p:nvSpPr>
        <p:spPr>
          <a:xfrm>
            <a:off x="451124" y="4741653"/>
            <a:ext cx="860516" cy="235081"/>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4399" y="488771"/>
            <a:ext cx="5218060" cy="6093976"/>
          </a:xfrm>
          <a:prstGeom prst="rect">
            <a:avLst/>
          </a:prstGeom>
        </p:spPr>
        <p:txBody>
          <a:bodyPr wrap="square">
            <a:spAutoFit/>
          </a:bodyPr>
          <a:lstStyle/>
          <a:p>
            <a:pPr algn="just">
              <a:lnSpc>
                <a:spcPct val="80000"/>
              </a:lnSpc>
              <a:spcBef>
                <a:spcPts val="300"/>
              </a:spcBef>
              <a:spcAft>
                <a:spcPts val="300"/>
              </a:spcAft>
              <a:tabLst>
                <a:tab pos="568325" algn="l"/>
              </a:tabLst>
            </a:pPr>
            <a:r>
              <a:rPr lang="en-US" sz="1900" dirty="0">
                <a:latin typeface="#9Slide03 Cabin Condensed Mediu" panose="00000606000000000000" pitchFamily="2" charset="0"/>
              </a:rPr>
              <a:t>	</a:t>
            </a:r>
            <a:r>
              <a:rPr lang="vi-VN" sz="1900" dirty="0">
                <a:latin typeface="#9Slide03 Cabin Condensed Mediu" panose="00000606000000000000" pitchFamily="2" charset="0"/>
              </a:rPr>
              <a:t>Phía sau làng tôi có một con sông lớn chảy qua. Bốn mùa sông đầy nước. Mùa hè, sông đỏ lựng phù sa với những con lũ dâng đầy. Mùa thu, mùa đông, những bãi cát non nổi lên, dân làng tôi thường xới đất, trỉa đỗ, tra ngô, kịp gieo trồng một vụ trước khi những con lũ năm sau đổ về.</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T</a:t>
            </a:r>
            <a:r>
              <a:rPr lang="vi-VN" sz="1900" dirty="0">
                <a:latin typeface="#9Slide03 Cabin Condensed Mediu" panose="00000606000000000000" pitchFamily="2" charset="0"/>
              </a:rPr>
              <a:t>ôi yêu con sông vì nhiều lẽ, trong đó một hình ảnh tôi cho là đẹp nhất, đó là những cánh buồ</a:t>
            </a:r>
            <a:r>
              <a:rPr lang="en-US" sz="1900" dirty="0">
                <a:latin typeface="#9Slide03 Cabin Condensed Mediu" panose="00000606000000000000" pitchFamily="2" charset="0"/>
              </a:rPr>
              <a:t>m</a:t>
            </a:r>
            <a:r>
              <a:rPr lang="vi-VN" sz="1900" dirty="0">
                <a:latin typeface="#9Slide03 Cabin Condensed Mediu" panose="00000606000000000000" pitchFamily="2" charset="0"/>
              </a:rPr>
              <a:t>. Có những ngày nắng đẹp trời trong, những cánh buồm xuôi ngược giữa dòng sông phẳng lặng. Có cánh màu nâu như màu áo của mẹ tôi. Có cánh màu trắng như màu áo chị tôi. Có cánh màu xám bạc như màu áo bố tôi suốt ngày vất vả trên cánh đồng.</a:t>
            </a:r>
            <a:r>
              <a:rPr lang="en-US" sz="1900" dirty="0">
                <a:latin typeface="#9Slide03 Cabin Condensed Mediu" panose="00000606000000000000" pitchFamily="2" charset="0"/>
              </a:rPr>
              <a:t> </a:t>
            </a:r>
            <a:r>
              <a:rPr lang="vi-VN" sz="1900" dirty="0">
                <a:latin typeface="#9Slide03 Cabin Condensed Mediu" panose="00000606000000000000" pitchFamily="2" charset="0"/>
              </a:rPr>
              <a:t>Những cánh buồm đi như rong chơi, nhưng thực ra nó đang đẩy con thuyền chở đầy hàng hóa. Từ bờ tre làng, tôi vẫn gặp những cánh buồm </a:t>
            </a:r>
            <a:r>
              <a:rPr lang="en-US" sz="1900" dirty="0" err="1">
                <a:latin typeface="#9Slide03 Cabin Condensed Mediu" panose="00000606000000000000" pitchFamily="2" charset="0"/>
              </a:rPr>
              <a:t>lên</a:t>
            </a:r>
            <a:r>
              <a:rPr lang="en-US" sz="1900" dirty="0">
                <a:latin typeface="#9Slide03 Cabin Condensed Mediu" panose="00000606000000000000" pitchFamily="2" charset="0"/>
              </a:rPr>
              <a:t> </a:t>
            </a:r>
            <a:r>
              <a:rPr lang="vi-VN" sz="1900" dirty="0">
                <a:latin typeface="#9Slide03 Cabin Condensed Mediu" panose="00000606000000000000" pitchFamily="2" charset="0"/>
              </a:rPr>
              <a:t>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a:t>
            </a:r>
            <a:r>
              <a:rPr lang="vi-VN" sz="1900" dirty="0">
                <a:latin typeface="#9Slide03 Cabin Condensed Mediu" panose="00000606000000000000" pitchFamily="2" charset="0"/>
              </a:rPr>
              <a:t>Những cánh buồm chung thủy cùng con người, vượt qua bao sóng nước, thời gian. Đến nay, đã có những con tàu lớn, có thể vượt biển khơi. Nhưng những cánh buồm vẫn sống cùng sông nước và con người.</a:t>
            </a:r>
          </a:p>
        </p:txBody>
      </p:sp>
    </p:spTree>
    <p:extLst>
      <p:ext uri="{BB962C8B-B14F-4D97-AF65-F5344CB8AC3E}">
        <p14:creationId xmlns:p14="http://schemas.microsoft.com/office/powerpoint/2010/main" val="389444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par>
                                <p:cTn id="45" presetID="22" presetClass="entr" presetSubtype="8"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33" grpId="0" animBg="1"/>
      <p:bldP spid="25" grpId="0" animBg="1"/>
      <p:bldP spid="26" grpId="0" animBg="1"/>
      <p:bldP spid="32"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A6978D91-6778-4484-905D-0A6A03A9E51E}"/>
              </a:ext>
            </a:extLst>
          </p:cNvPr>
          <p:cNvGrpSpPr/>
          <p:nvPr/>
        </p:nvGrpSpPr>
        <p:grpSpPr>
          <a:xfrm>
            <a:off x="1273843" y="-555738"/>
            <a:ext cx="8280041" cy="6768710"/>
            <a:chOff x="-1478826" y="782638"/>
            <a:chExt cx="9352826" cy="7057022"/>
          </a:xfrm>
        </p:grpSpPr>
        <p:pic>
          <p:nvPicPr>
            <p:cNvPr id="13" name="图片 12">
              <a:extLst>
                <a:ext uri="{FF2B5EF4-FFF2-40B4-BE49-F238E27FC236}">
                  <a16:creationId xmlns:a16="http://schemas.microsoft.com/office/drawing/2014/main" id="{E0874329-66D6-437A-A330-E370890AB6C1}"/>
                </a:ext>
              </a:extLst>
            </p:cNvPr>
            <p:cNvPicPr>
              <a:picLocks noChangeAspect="1"/>
            </p:cNvPicPr>
            <p:nvPr/>
          </p:nvPicPr>
          <p:blipFill>
            <a:blip r:embed="rId3"/>
            <a:stretch>
              <a:fillRect/>
            </a:stretch>
          </p:blipFill>
          <p:spPr>
            <a:xfrm>
              <a:off x="-1478826" y="1573409"/>
              <a:ext cx="6682501" cy="6266251"/>
            </a:xfrm>
            <a:prstGeom prst="rect">
              <a:avLst/>
            </a:prstGeom>
          </p:spPr>
        </p:pic>
        <p:sp>
          <p:nvSpPr>
            <p:cNvPr id="16" name="AutoShape 3">
              <a:extLst>
                <a:ext uri="{FF2B5EF4-FFF2-40B4-BE49-F238E27FC236}">
                  <a16:creationId xmlns:a16="http://schemas.microsoft.com/office/drawing/2014/main" id="{14B8CB94-434B-4C4F-9C65-F713C9B3E7C4}"/>
                </a:ext>
              </a:extLst>
            </p:cNvPr>
            <p:cNvSpPr>
              <a:spLocks noChangeAspect="1" noChangeArrowheads="1" noTextEdit="1"/>
            </p:cNvSpPr>
            <p:nvPr/>
          </p:nvSpPr>
          <p:spPr bwMode="auto">
            <a:xfrm>
              <a:off x="1270000" y="782638"/>
              <a:ext cx="66040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7" name="Text Box 5">
            <a:extLst>
              <a:ext uri="{FF2B5EF4-FFF2-40B4-BE49-F238E27FC236}">
                <a16:creationId xmlns:a16="http://schemas.microsoft.com/office/drawing/2014/main" id="{B3A4D639-627C-471D-ACDB-BBCC8F22F15F}"/>
              </a:ext>
            </a:extLst>
          </p:cNvPr>
          <p:cNvSpPr txBox="1">
            <a:spLocks noChangeArrowheads="1"/>
          </p:cNvSpPr>
          <p:nvPr/>
        </p:nvSpPr>
        <p:spPr bwMode="auto">
          <a:xfrm rot="21206381">
            <a:off x="1762749" y="3354759"/>
            <a:ext cx="5196789"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3838" eaLnBrk="1" hangingPunct="1"/>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là</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những</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từ</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có</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nghĩa</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giống</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nhau</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hoặc</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gần</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giống</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nhau</a:t>
            </a:r>
            <a:r>
              <a:rPr lang="en-US" altLang="zh-CN" sz="3800" dirty="0">
                <a:solidFill>
                  <a:srgbClr val="924900"/>
                </a:solidFill>
                <a:latin typeface="SVN-Larch Shaded" panose="02000000000000000000" pitchFamily="50" charset="0"/>
                <a:ea typeface=".黑体-??" panose="02000500000000000000" pitchFamily="2" charset="-122"/>
                <a:cs typeface=".黑体-??" panose="02000500000000000000" pitchFamily="2" charset="-122"/>
                <a:sym typeface="+mn-lt"/>
              </a:rPr>
              <a:t>.</a:t>
            </a:r>
          </a:p>
          <a:p>
            <a:pPr indent="223838" eaLnBrk="1" hangingPunct="1"/>
            <a:r>
              <a:rPr lang="en-US" altLang="zh-CN"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VD: </a:t>
            </a:r>
            <a:r>
              <a:rPr lang="en-US" altLang="zh-CN" sz="3800" dirty="0" err="1">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chăm</a:t>
            </a:r>
            <a:r>
              <a:rPr lang="en-US" altLang="zh-CN"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chỉ</a:t>
            </a:r>
            <a:r>
              <a:rPr lang="en-US" altLang="zh-CN"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 - </a:t>
            </a:r>
            <a:r>
              <a:rPr lang="en-US" altLang="zh-CN" sz="3800" dirty="0" err="1">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cần</a:t>
            </a:r>
            <a:r>
              <a:rPr lang="en-US" altLang="zh-CN"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800" dirty="0" err="1">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cù</a:t>
            </a:r>
            <a:endParaRPr lang="zh-CN" altLang="en-US"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endParaRPr>
          </a:p>
          <a:p>
            <a:pPr eaLnBrk="1" hangingPunct="1"/>
            <a:endParaRPr lang="zh-CN" altLang="en-US"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endParaRPr>
          </a:p>
          <a:p>
            <a:pPr>
              <a:spcBef>
                <a:spcPct val="50000"/>
              </a:spcBef>
            </a:pPr>
            <a:endParaRPr lang="zh-CN" altLang="en-US" sz="38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endParaRPr>
          </a:p>
        </p:txBody>
      </p:sp>
      <p:pic>
        <p:nvPicPr>
          <p:cNvPr id="18" name="图片 17">
            <a:extLst>
              <a:ext uri="{FF2B5EF4-FFF2-40B4-BE49-F238E27FC236}">
                <a16:creationId xmlns:a16="http://schemas.microsoft.com/office/drawing/2014/main" id="{EAFE8CE9-7A8C-465B-83FC-837F939F98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50" b="22963"/>
          <a:stretch/>
        </p:blipFill>
        <p:spPr>
          <a:xfrm>
            <a:off x="6631448" y="1278920"/>
            <a:ext cx="5490880" cy="5070143"/>
          </a:xfrm>
          <a:prstGeom prst="rect">
            <a:avLst/>
          </a:prstGeom>
        </p:spPr>
      </p:pic>
      <p:sp>
        <p:nvSpPr>
          <p:cNvPr id="2" name="Freeform 1"/>
          <p:cNvSpPr/>
          <p:nvPr/>
        </p:nvSpPr>
        <p:spPr>
          <a:xfrm>
            <a:off x="1832197" y="617208"/>
            <a:ext cx="3028561" cy="1537986"/>
          </a:xfrm>
          <a:custGeom>
            <a:avLst/>
            <a:gdLst>
              <a:gd name="connsiteX0" fmla="*/ 140982 w 2916579"/>
              <a:gd name="connsiteY0" fmla="*/ 577516 h 1281312"/>
              <a:gd name="connsiteX1" fmla="*/ 1392266 w 2916579"/>
              <a:gd name="connsiteY1" fmla="*/ 577516 h 1281312"/>
              <a:gd name="connsiteX2" fmla="*/ 1456434 w 2916579"/>
              <a:gd name="connsiteY2" fmla="*/ 545431 h 1281312"/>
              <a:gd name="connsiteX3" fmla="*/ 1568729 w 2916579"/>
              <a:gd name="connsiteY3" fmla="*/ 481263 h 1281312"/>
              <a:gd name="connsiteX4" fmla="*/ 1632898 w 2916579"/>
              <a:gd name="connsiteY4" fmla="*/ 368968 h 1281312"/>
              <a:gd name="connsiteX5" fmla="*/ 1697066 w 2916579"/>
              <a:gd name="connsiteY5" fmla="*/ 352926 h 1281312"/>
              <a:gd name="connsiteX6" fmla="*/ 1777276 w 2916579"/>
              <a:gd name="connsiteY6" fmla="*/ 288758 h 1281312"/>
              <a:gd name="connsiteX7" fmla="*/ 1889571 w 2916579"/>
              <a:gd name="connsiteY7" fmla="*/ 176463 h 1281312"/>
              <a:gd name="connsiteX8" fmla="*/ 2146245 w 2916579"/>
              <a:gd name="connsiteY8" fmla="*/ 144379 h 1281312"/>
              <a:gd name="connsiteX9" fmla="*/ 2226455 w 2916579"/>
              <a:gd name="connsiteY9" fmla="*/ 80210 h 1281312"/>
              <a:gd name="connsiteX10" fmla="*/ 2338750 w 2916579"/>
              <a:gd name="connsiteY10" fmla="*/ 48126 h 1281312"/>
              <a:gd name="connsiteX11" fmla="*/ 2435003 w 2916579"/>
              <a:gd name="connsiteY11" fmla="*/ 0 h 1281312"/>
              <a:gd name="connsiteX12" fmla="*/ 2900224 w 2916579"/>
              <a:gd name="connsiteY12" fmla="*/ 80210 h 1281312"/>
              <a:gd name="connsiteX13" fmla="*/ 2916266 w 2916579"/>
              <a:gd name="connsiteY13" fmla="*/ 128337 h 1281312"/>
              <a:gd name="connsiteX14" fmla="*/ 2868140 w 2916579"/>
              <a:gd name="connsiteY14" fmla="*/ 593558 h 1281312"/>
              <a:gd name="connsiteX15" fmla="*/ 2755845 w 2916579"/>
              <a:gd name="connsiteY15" fmla="*/ 657726 h 1281312"/>
              <a:gd name="connsiteX16" fmla="*/ 2707719 w 2916579"/>
              <a:gd name="connsiteY16" fmla="*/ 689810 h 1281312"/>
              <a:gd name="connsiteX17" fmla="*/ 2370834 w 2916579"/>
              <a:gd name="connsiteY17" fmla="*/ 721895 h 1281312"/>
              <a:gd name="connsiteX18" fmla="*/ 2146245 w 2916579"/>
              <a:gd name="connsiteY18" fmla="*/ 753979 h 1281312"/>
              <a:gd name="connsiteX19" fmla="*/ 2114161 w 2916579"/>
              <a:gd name="connsiteY19" fmla="*/ 850231 h 1281312"/>
              <a:gd name="connsiteX20" fmla="*/ 1985824 w 2916579"/>
              <a:gd name="connsiteY20" fmla="*/ 962526 h 1281312"/>
              <a:gd name="connsiteX21" fmla="*/ 1905613 w 2916579"/>
              <a:gd name="connsiteY21" fmla="*/ 1010652 h 1281312"/>
              <a:gd name="connsiteX22" fmla="*/ 1857487 w 2916579"/>
              <a:gd name="connsiteY22" fmla="*/ 1042737 h 1281312"/>
              <a:gd name="connsiteX23" fmla="*/ 1809361 w 2916579"/>
              <a:gd name="connsiteY23" fmla="*/ 1058779 h 1281312"/>
              <a:gd name="connsiteX24" fmla="*/ 1584771 w 2916579"/>
              <a:gd name="connsiteY24" fmla="*/ 1090863 h 1281312"/>
              <a:gd name="connsiteX25" fmla="*/ 1536645 w 2916579"/>
              <a:gd name="connsiteY25" fmla="*/ 1106905 h 1281312"/>
              <a:gd name="connsiteX26" fmla="*/ 1456434 w 2916579"/>
              <a:gd name="connsiteY26" fmla="*/ 1122947 h 1281312"/>
              <a:gd name="connsiteX27" fmla="*/ 1408308 w 2916579"/>
              <a:gd name="connsiteY27" fmla="*/ 1155031 h 1281312"/>
              <a:gd name="connsiteX28" fmla="*/ 1231845 w 2916579"/>
              <a:gd name="connsiteY28" fmla="*/ 1171074 h 1281312"/>
              <a:gd name="connsiteX29" fmla="*/ 1119550 w 2916579"/>
              <a:gd name="connsiteY29" fmla="*/ 1187116 h 1281312"/>
              <a:gd name="connsiteX30" fmla="*/ 1071424 w 2916579"/>
              <a:gd name="connsiteY30" fmla="*/ 1219200 h 1281312"/>
              <a:gd name="connsiteX31" fmla="*/ 654329 w 2916579"/>
              <a:gd name="connsiteY31" fmla="*/ 1251284 h 1281312"/>
              <a:gd name="connsiteX32" fmla="*/ 76813 w 2916579"/>
              <a:gd name="connsiteY32" fmla="*/ 1106905 h 1281312"/>
              <a:gd name="connsiteX33" fmla="*/ 28687 w 2916579"/>
              <a:gd name="connsiteY33" fmla="*/ 1058779 h 1281312"/>
              <a:gd name="connsiteX34" fmla="*/ 44729 w 2916579"/>
              <a:gd name="connsiteY34" fmla="*/ 657726 h 1281312"/>
              <a:gd name="connsiteX35" fmla="*/ 92855 w 2916579"/>
              <a:gd name="connsiteY35" fmla="*/ 641684 h 1281312"/>
              <a:gd name="connsiteX36" fmla="*/ 140982 w 2916579"/>
              <a:gd name="connsiteY36" fmla="*/ 577516 h 12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16579" h="1281312">
                <a:moveTo>
                  <a:pt x="140982" y="577516"/>
                </a:moveTo>
                <a:cubicBezTo>
                  <a:pt x="658249" y="603379"/>
                  <a:pt x="683203" y="611826"/>
                  <a:pt x="1392266" y="577516"/>
                </a:cubicBezTo>
                <a:cubicBezTo>
                  <a:pt x="1416152" y="576360"/>
                  <a:pt x="1435671" y="557296"/>
                  <a:pt x="1456434" y="545431"/>
                </a:cubicBezTo>
                <a:cubicBezTo>
                  <a:pt x="1615137" y="454743"/>
                  <a:pt x="1374845" y="578205"/>
                  <a:pt x="1568729" y="481263"/>
                </a:cubicBezTo>
                <a:cubicBezTo>
                  <a:pt x="1590119" y="443831"/>
                  <a:pt x="1602413" y="399453"/>
                  <a:pt x="1632898" y="368968"/>
                </a:cubicBezTo>
                <a:cubicBezTo>
                  <a:pt x="1648488" y="353378"/>
                  <a:pt x="1677793" y="363633"/>
                  <a:pt x="1697066" y="352926"/>
                </a:cubicBezTo>
                <a:cubicBezTo>
                  <a:pt x="1726997" y="336298"/>
                  <a:pt x="1752036" y="311895"/>
                  <a:pt x="1777276" y="288758"/>
                </a:cubicBezTo>
                <a:cubicBezTo>
                  <a:pt x="1816298" y="252988"/>
                  <a:pt x="1837167" y="183949"/>
                  <a:pt x="1889571" y="176463"/>
                </a:cubicBezTo>
                <a:cubicBezTo>
                  <a:pt x="2049802" y="153573"/>
                  <a:pt x="1964286" y="164597"/>
                  <a:pt x="2146245" y="144379"/>
                </a:cubicBezTo>
                <a:cubicBezTo>
                  <a:pt x="2172982" y="122989"/>
                  <a:pt x="2197420" y="98357"/>
                  <a:pt x="2226455" y="80210"/>
                </a:cubicBezTo>
                <a:cubicBezTo>
                  <a:pt x="2242649" y="70089"/>
                  <a:pt x="2327083" y="51459"/>
                  <a:pt x="2338750" y="48126"/>
                </a:cubicBezTo>
                <a:cubicBezTo>
                  <a:pt x="2396865" y="31522"/>
                  <a:pt x="2382272" y="35153"/>
                  <a:pt x="2435003" y="0"/>
                </a:cubicBezTo>
                <a:cubicBezTo>
                  <a:pt x="2590077" y="26737"/>
                  <a:pt x="2748176" y="39664"/>
                  <a:pt x="2900224" y="80210"/>
                </a:cubicBezTo>
                <a:cubicBezTo>
                  <a:pt x="2916563" y="84567"/>
                  <a:pt x="2917321" y="111460"/>
                  <a:pt x="2916266" y="128337"/>
                </a:cubicBezTo>
                <a:cubicBezTo>
                  <a:pt x="2906541" y="283935"/>
                  <a:pt x="2901456" y="441258"/>
                  <a:pt x="2868140" y="593558"/>
                </a:cubicBezTo>
                <a:cubicBezTo>
                  <a:pt x="2858613" y="637112"/>
                  <a:pt x="2786222" y="642537"/>
                  <a:pt x="2755845" y="657726"/>
                </a:cubicBezTo>
                <a:cubicBezTo>
                  <a:pt x="2738600" y="666348"/>
                  <a:pt x="2726320" y="684737"/>
                  <a:pt x="2707719" y="689810"/>
                </a:cubicBezTo>
                <a:cubicBezTo>
                  <a:pt x="2657848" y="703411"/>
                  <a:pt x="2383587" y="720478"/>
                  <a:pt x="2370834" y="721895"/>
                </a:cubicBezTo>
                <a:cubicBezTo>
                  <a:pt x="2295674" y="730246"/>
                  <a:pt x="2146245" y="753979"/>
                  <a:pt x="2146245" y="753979"/>
                </a:cubicBezTo>
                <a:cubicBezTo>
                  <a:pt x="2135550" y="786063"/>
                  <a:pt x="2138075" y="826317"/>
                  <a:pt x="2114161" y="850231"/>
                </a:cubicBezTo>
                <a:cubicBezTo>
                  <a:pt x="2063452" y="900940"/>
                  <a:pt x="2051107" y="916828"/>
                  <a:pt x="1985824" y="962526"/>
                </a:cubicBezTo>
                <a:cubicBezTo>
                  <a:pt x="1960280" y="980407"/>
                  <a:pt x="1932054" y="994126"/>
                  <a:pt x="1905613" y="1010652"/>
                </a:cubicBezTo>
                <a:cubicBezTo>
                  <a:pt x="1889263" y="1020871"/>
                  <a:pt x="1874732" y="1034114"/>
                  <a:pt x="1857487" y="1042737"/>
                </a:cubicBezTo>
                <a:cubicBezTo>
                  <a:pt x="1842363" y="1050299"/>
                  <a:pt x="1825620" y="1054134"/>
                  <a:pt x="1809361" y="1058779"/>
                </a:cubicBezTo>
                <a:cubicBezTo>
                  <a:pt x="1715424" y="1085618"/>
                  <a:pt x="1712612" y="1078079"/>
                  <a:pt x="1584771" y="1090863"/>
                </a:cubicBezTo>
                <a:cubicBezTo>
                  <a:pt x="1568729" y="1096210"/>
                  <a:pt x="1553050" y="1102804"/>
                  <a:pt x="1536645" y="1106905"/>
                </a:cubicBezTo>
                <a:cubicBezTo>
                  <a:pt x="1510193" y="1113518"/>
                  <a:pt x="1481964" y="1113373"/>
                  <a:pt x="1456434" y="1122947"/>
                </a:cubicBezTo>
                <a:cubicBezTo>
                  <a:pt x="1438381" y="1129717"/>
                  <a:pt x="1427160" y="1150991"/>
                  <a:pt x="1408308" y="1155031"/>
                </a:cubicBezTo>
                <a:cubicBezTo>
                  <a:pt x="1350556" y="1167407"/>
                  <a:pt x="1290547" y="1164551"/>
                  <a:pt x="1231845" y="1171074"/>
                </a:cubicBezTo>
                <a:cubicBezTo>
                  <a:pt x="1194265" y="1175250"/>
                  <a:pt x="1156982" y="1181769"/>
                  <a:pt x="1119550" y="1187116"/>
                </a:cubicBezTo>
                <a:cubicBezTo>
                  <a:pt x="1103508" y="1197811"/>
                  <a:pt x="1090210" y="1214865"/>
                  <a:pt x="1071424" y="1219200"/>
                </a:cubicBezTo>
                <a:cubicBezTo>
                  <a:pt x="1016663" y="1231837"/>
                  <a:pt x="660025" y="1250928"/>
                  <a:pt x="654329" y="1251284"/>
                </a:cubicBezTo>
                <a:cubicBezTo>
                  <a:pt x="-117383" y="1227899"/>
                  <a:pt x="237822" y="1402087"/>
                  <a:pt x="76813" y="1106905"/>
                </a:cubicBezTo>
                <a:cubicBezTo>
                  <a:pt x="65949" y="1086988"/>
                  <a:pt x="44729" y="1074821"/>
                  <a:pt x="28687" y="1058779"/>
                </a:cubicBezTo>
                <a:cubicBezTo>
                  <a:pt x="-9863" y="904578"/>
                  <a:pt x="-14262" y="917289"/>
                  <a:pt x="44729" y="657726"/>
                </a:cubicBezTo>
                <a:cubicBezTo>
                  <a:pt x="48477" y="641237"/>
                  <a:pt x="76813" y="647031"/>
                  <a:pt x="92855" y="641684"/>
                </a:cubicBezTo>
                <a:lnTo>
                  <a:pt x="140982" y="577516"/>
                </a:lnTo>
                <a:close/>
              </a:path>
            </a:pathLst>
          </a:custGeom>
          <a:solidFill>
            <a:srgbClr val="F2E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20603305">
            <a:off x="1959141" y="915573"/>
            <a:ext cx="2774671" cy="640695"/>
          </a:xfrm>
          <a:prstGeom prst="rect">
            <a:avLst/>
          </a:prstGeom>
          <a:solidFill>
            <a:srgbClr val="F2E0F7"/>
          </a:solidFill>
        </p:spPr>
        <p:txBody>
          <a:bodyPr wrap="none" rtlCol="0">
            <a:prstTxWarp prst="textArchDown">
              <a:avLst>
                <a:gd name="adj" fmla="val 273609"/>
              </a:avLst>
            </a:prstTxWarp>
            <a:spAutoFit/>
          </a:bodyPr>
          <a:lstStyle/>
          <a:p>
            <a:r>
              <a:rPr lang="en-US" sz="4000" dirty="0" err="1">
                <a:latin typeface="SVN-Larch Shaded" panose="02000000000000000000" pitchFamily="50" charset="0"/>
              </a:rPr>
              <a:t>Từ</a:t>
            </a:r>
            <a:r>
              <a:rPr lang="en-US" sz="4000" dirty="0">
                <a:latin typeface="SVN-Larch Shaded" panose="02000000000000000000" pitchFamily="50" charset="0"/>
              </a:rPr>
              <a:t> </a:t>
            </a:r>
            <a:r>
              <a:rPr lang="en-US" sz="4000" dirty="0" err="1">
                <a:latin typeface="SVN-Larch Shaded" panose="02000000000000000000" pitchFamily="50" charset="0"/>
              </a:rPr>
              <a:t>đồng</a:t>
            </a:r>
            <a:r>
              <a:rPr lang="en-US" sz="4000" dirty="0">
                <a:latin typeface="SVN-Larch Shaded" panose="02000000000000000000" pitchFamily="50" charset="0"/>
              </a:rPr>
              <a:t> </a:t>
            </a:r>
            <a:r>
              <a:rPr lang="en-US" sz="4000" dirty="0" err="1">
                <a:latin typeface="SVN-Larch Shaded" panose="02000000000000000000" pitchFamily="50" charset="0"/>
              </a:rPr>
              <a:t>nghĩa</a:t>
            </a:r>
            <a:endParaRPr lang="en-US" sz="4000" dirty="0">
              <a:latin typeface="SVN-Larch Shaded" panose="02000000000000000000" pitchFamily="50" charset="0"/>
            </a:endParaRPr>
          </a:p>
        </p:txBody>
      </p:sp>
    </p:spTree>
    <p:extLst>
      <p:ext uri="{BB962C8B-B14F-4D97-AF65-F5344CB8AC3E}">
        <p14:creationId xmlns:p14="http://schemas.microsoft.com/office/powerpoint/2010/main" val="39160214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595" t="35578" b="30816"/>
          <a:stretch/>
        </p:blipFill>
        <p:spPr>
          <a:xfrm>
            <a:off x="3984082" y="1541656"/>
            <a:ext cx="8448305" cy="5948658"/>
          </a:xfrm>
          <a:prstGeom prst="rect">
            <a:avLst/>
          </a:prstGeom>
        </p:spPr>
      </p:pic>
      <p:sp>
        <p:nvSpPr>
          <p:cNvPr id="2" name="Rounded Rectangular Callout 1"/>
          <p:cNvSpPr/>
          <p:nvPr/>
        </p:nvSpPr>
        <p:spPr>
          <a:xfrm>
            <a:off x="2259635" y="740634"/>
            <a:ext cx="6388936" cy="1208933"/>
          </a:xfrm>
          <a:prstGeom prst="wedgeRoundRectCallout">
            <a:avLst>
              <a:gd name="adj1" fmla="val 62485"/>
              <a:gd name="adj2" fmla="val 30084"/>
              <a:gd name="adj3" fmla="val 16667"/>
            </a:avLst>
          </a:prstGeom>
          <a:solidFill>
            <a:srgbClr val="009999">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
            <a:extLst>
              <a:ext uri="{FF2B5EF4-FFF2-40B4-BE49-F238E27FC236}">
                <a16:creationId xmlns:a16="http://schemas.microsoft.com/office/drawing/2014/main" id="{A163A857-93EB-4049-8B70-5358CEE4E461}"/>
              </a:ext>
            </a:extLst>
          </p:cNvPr>
          <p:cNvSpPr txBox="1"/>
          <p:nvPr/>
        </p:nvSpPr>
        <p:spPr>
          <a:xfrm>
            <a:off x="2467290" y="991157"/>
            <a:ext cx="6446897" cy="707886"/>
          </a:xfrm>
          <a:prstGeom prst="rect">
            <a:avLst/>
          </a:prstGeom>
          <a:noFill/>
        </p:spPr>
        <p:txBody>
          <a:bodyPr wrap="square" rtlCol="0">
            <a:spAutoFit/>
          </a:bodyPr>
          <a:lstStyle/>
          <a:p>
            <a:pPr algn="ctr"/>
            <a:r>
              <a:rPr lang="en-US" altLang="zh-CN" sz="4000" b="1" spc="600" dirty="0" err="1">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4000" b="1" spc="600" dirty="0">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4000" b="1" spc="600" dirty="0" err="1">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trái</a:t>
            </a:r>
            <a:r>
              <a:rPr lang="en-US" altLang="zh-CN" sz="4000" b="1" spc="600" dirty="0">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4000" b="1" spc="600" dirty="0" err="1">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nghĩa</a:t>
            </a:r>
            <a:r>
              <a:rPr lang="en-US" altLang="zh-CN" sz="4000" b="1" spc="600" dirty="0">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4000" b="1" spc="600" dirty="0" err="1">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là</a:t>
            </a:r>
            <a:r>
              <a:rPr lang="en-US" altLang="zh-CN" sz="4000" b="1" spc="600" dirty="0">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4000" b="1" spc="600" dirty="0" err="1">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gì</a:t>
            </a:r>
            <a:r>
              <a:rPr lang="en-US" altLang="zh-CN" sz="4000" b="1" spc="600" dirty="0">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rPr>
              <a:t>? </a:t>
            </a:r>
            <a:endParaRPr lang="zh-CN" altLang="en-US" sz="4000" b="1" spc="600" dirty="0">
              <a:solidFill>
                <a:srgbClr val="F2E0F7"/>
              </a:solidFill>
              <a:latin typeface="UVN Sang Song Nang" panose="03030802040007090B04" pitchFamily="66" charset="0"/>
              <a:ea typeface=".黑体-??" panose="02000500000000000000" pitchFamily="2" charset="-122"/>
              <a:cs typeface=".黑体-??" panose="02000500000000000000" pitchFamily="2" charset="-122"/>
              <a:sym typeface="+mn-lt"/>
            </a:endParaRPr>
          </a:p>
        </p:txBody>
      </p:sp>
      <p:pic>
        <p:nvPicPr>
          <p:cNvPr id="13" name="图片 12">
            <a:extLst>
              <a:ext uri="{FF2B5EF4-FFF2-40B4-BE49-F238E27FC236}">
                <a16:creationId xmlns:a16="http://schemas.microsoft.com/office/drawing/2014/main" id="{81620793-CF82-46AD-A50A-A92E07B1D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215" y="2651558"/>
            <a:ext cx="3942541" cy="3640766"/>
          </a:xfrm>
          <a:prstGeom prst="rect">
            <a:avLst/>
          </a:prstGeom>
        </p:spPr>
      </p:pic>
      <p:pic>
        <p:nvPicPr>
          <p:cNvPr id="16" name="图片 15">
            <a:extLst>
              <a:ext uri="{FF2B5EF4-FFF2-40B4-BE49-F238E27FC236}">
                <a16:creationId xmlns:a16="http://schemas.microsoft.com/office/drawing/2014/main" id="{3A242538-4A38-45BB-AE84-D7267E4C1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6535" flipH="1">
            <a:off x="9573253" y="871442"/>
            <a:ext cx="1599529" cy="1743750"/>
          </a:xfrm>
          <a:prstGeom prst="rect">
            <a:avLst/>
          </a:prstGeom>
        </p:spPr>
      </p:pic>
      <p:grpSp>
        <p:nvGrpSpPr>
          <p:cNvPr id="5" name="Group 4"/>
          <p:cNvGrpSpPr/>
          <p:nvPr/>
        </p:nvGrpSpPr>
        <p:grpSpPr>
          <a:xfrm>
            <a:off x="5653173" y="3024845"/>
            <a:ext cx="5110124" cy="2891459"/>
            <a:chOff x="5653173" y="3024845"/>
            <a:chExt cx="5110124" cy="2891459"/>
          </a:xfrm>
        </p:grpSpPr>
        <p:sp>
          <p:nvSpPr>
            <p:cNvPr id="8" name="Rectangle 5"/>
            <p:cNvSpPr>
              <a:spLocks noChangeArrowheads="1"/>
            </p:cNvSpPr>
            <p:nvPr/>
          </p:nvSpPr>
          <p:spPr bwMode="auto">
            <a:xfrm>
              <a:off x="5653173" y="3024845"/>
              <a:ext cx="511012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261938"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trái</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nghĩa</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là</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những</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có</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ý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nghĩa</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trái</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ngược</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nhau</a:t>
              </a:r>
              <a:r>
                <a:rPr lang="en-US" altLang="zh-CN" sz="3200" dirty="0">
                  <a:solidFill>
                    <a:srgbClr val="663300"/>
                  </a:solidFill>
                  <a:latin typeface="UVN Sang Song Nang" panose="03030802040007090B04" pitchFamily="66" charset="0"/>
                  <a:ea typeface=".黑体-??" panose="02000500000000000000" pitchFamily="2" charset="-122"/>
                  <a:cs typeface=".黑体-??" panose="02000500000000000000" pitchFamily="2" charset="-122"/>
                  <a:sym typeface="+mn-lt"/>
                </a:rPr>
                <a:t>.</a:t>
              </a:r>
            </a:p>
            <a:p>
              <a:pPr eaLnBrk="1" hangingPunct="1"/>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VD: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cao</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thấp</a:t>
              </a:r>
              <a:endPar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endParaRPr>
            </a:p>
            <a:p>
              <a:pPr eaLnBrk="1" hangingPunct="1"/>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phải</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trái</a:t>
              </a:r>
              <a:endPar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endParaRPr>
            </a:p>
            <a:p>
              <a:pPr eaLnBrk="1" hangingPunct="1"/>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chăm</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chỉ</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lười</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nhác</a:t>
              </a:r>
              <a:endParaRPr lang="zh-CN" altLang="en-US"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endParaRPr>
            </a:p>
          </p:txBody>
        </p:sp>
        <p:sp>
          <p:nvSpPr>
            <p:cNvPr id="4" name="TextBox 3"/>
            <p:cNvSpPr txBox="1"/>
            <p:nvPr/>
          </p:nvSpPr>
          <p:spPr>
            <a:xfrm>
              <a:off x="8351054" y="5331529"/>
              <a:ext cx="595035" cy="584775"/>
            </a:xfrm>
            <a:prstGeom prst="rect">
              <a:avLst/>
            </a:prstGeom>
            <a:noFill/>
          </p:spPr>
          <p:txBody>
            <a:bodyPr wrap="none" rtlCol="0">
              <a:spAutoFit/>
            </a:bodyPr>
            <a:lstStyle/>
            <a:p>
              <a:r>
                <a:rPr lang="en-US" sz="3200" dirty="0">
                  <a:solidFill>
                    <a:srgbClr val="7030A0"/>
                  </a:solidFill>
                  <a:latin typeface="UVN Sang Song Nang" panose="03030802040007090B04" pitchFamily="66" charset="0"/>
                </a:rPr>
                <a:t>…</a:t>
              </a:r>
            </a:p>
          </p:txBody>
        </p:sp>
      </p:grpSp>
    </p:spTree>
    <p:extLst>
      <p:ext uri="{BB962C8B-B14F-4D97-AF65-F5344CB8AC3E}">
        <p14:creationId xmlns:p14="http://schemas.microsoft.com/office/powerpoint/2010/main" val="15836010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anim calcmode="lin" valueType="num">
                                      <p:cBhvr>
                                        <p:cTn id="30" dur="750" fill="hold"/>
                                        <p:tgtEl>
                                          <p:spTgt spid="3"/>
                                        </p:tgtEl>
                                        <p:attrNameLst>
                                          <p:attrName>ppt_w</p:attrName>
                                        </p:attrNameLst>
                                      </p:cBhvr>
                                      <p:tavLst>
                                        <p:tav tm="0" fmla="#ppt_w*sin(2.5*pi*$)">
                                          <p:val>
                                            <p:fltVal val="0"/>
                                          </p:val>
                                        </p:tav>
                                        <p:tav tm="100000">
                                          <p:val>
                                            <p:fltVal val="1"/>
                                          </p:val>
                                        </p:tav>
                                      </p:tavLst>
                                    </p:anim>
                                    <p:anim calcmode="lin" valueType="num">
                                      <p:cBhvr>
                                        <p:cTn id="31" dur="750" fill="hold"/>
                                        <p:tgtEl>
                                          <p:spTgt spid="3"/>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anim calcmode="lin" valueType="num">
                                      <p:cBhvr>
                                        <p:cTn id="35" dur="750" fill="hold"/>
                                        <p:tgtEl>
                                          <p:spTgt spid="5"/>
                                        </p:tgtEl>
                                        <p:attrNameLst>
                                          <p:attrName>ppt_w</p:attrName>
                                        </p:attrNameLst>
                                      </p:cBhvr>
                                      <p:tavLst>
                                        <p:tav tm="0" fmla="#ppt_w*sin(2.5*pi*$)">
                                          <p:val>
                                            <p:fltVal val="0"/>
                                          </p:val>
                                        </p:tav>
                                        <p:tav tm="100000">
                                          <p:val>
                                            <p:fltVal val="1"/>
                                          </p:val>
                                        </p:tav>
                                      </p:tavLst>
                                    </p:anim>
                                    <p:anim calcmode="lin" valueType="num">
                                      <p:cBhvr>
                                        <p:cTn id="36" dur="7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4966" y="0"/>
            <a:ext cx="12977870" cy="6858000"/>
          </a:xfrm>
          <a:prstGeom prst="rect">
            <a:avLst/>
          </a:prstGeom>
        </p:spPr>
      </p:pic>
      <p:sp>
        <p:nvSpPr>
          <p:cNvPr id="14" name="Rectangle 13"/>
          <p:cNvSpPr/>
          <p:nvPr/>
        </p:nvSpPr>
        <p:spPr>
          <a:xfrm>
            <a:off x="439932" y="347893"/>
            <a:ext cx="4936372" cy="584775"/>
          </a:xfrm>
          <a:prstGeom prst="rect">
            <a:avLst/>
          </a:prstGeom>
        </p:spPr>
        <p:txBody>
          <a:bodyPr wrap="square">
            <a:spAutoFit/>
          </a:bodyPr>
          <a:lstStyle/>
          <a:p>
            <a:pPr algn="just">
              <a:spcBef>
                <a:spcPts val="300"/>
              </a:spcBef>
              <a:spcAft>
                <a:spcPts val="300"/>
              </a:spcAft>
              <a:tabLst>
                <a:tab pos="568325" algn="l"/>
              </a:tabLst>
            </a:pPr>
            <a:r>
              <a:rPr lang="en-US" sz="3200" dirty="0">
                <a:latin typeface="#9Slide03 Cabin Condensed Mediu" panose="00000606000000000000" pitchFamily="2" charset="0"/>
              </a:rPr>
              <a:t>	(1) </a:t>
            </a:r>
            <a:r>
              <a:rPr lang="en-US" sz="3200" dirty="0" err="1">
                <a:latin typeface="#9Slide03 Cabin Condensed Mediu" panose="00000606000000000000" pitchFamily="2" charset="0"/>
              </a:rPr>
              <a:t>Phấp</a:t>
            </a:r>
            <a:r>
              <a:rPr lang="en-US" sz="3200" dirty="0">
                <a:latin typeface="#9Slide03 Cabin Condensed Mediu" panose="00000606000000000000" pitchFamily="2" charset="0"/>
              </a:rPr>
              <a:t> </a:t>
            </a:r>
            <a:r>
              <a:rPr lang="en-US" sz="3200" dirty="0" err="1">
                <a:latin typeface="#9Slide03 Cabin Condensed Mediu" panose="00000606000000000000" pitchFamily="2" charset="0"/>
              </a:rPr>
              <a:t>phới</a:t>
            </a:r>
            <a:r>
              <a:rPr lang="en-US" sz="3200" dirty="0">
                <a:latin typeface="#9Slide03 Cabin Condensed Mediu" panose="00000606000000000000" pitchFamily="2" charset="0"/>
              </a:rPr>
              <a:t> </a:t>
            </a:r>
            <a:r>
              <a:rPr lang="en-US" sz="3200" dirty="0" err="1">
                <a:latin typeface="#9Slide03 Cabin Condensed Mediu" panose="00000606000000000000" pitchFamily="2" charset="0"/>
              </a:rPr>
              <a:t>trong</a:t>
            </a:r>
            <a:r>
              <a:rPr lang="en-US" sz="3200" dirty="0">
                <a:latin typeface="#9Slide03 Cabin Condensed Mediu" panose="00000606000000000000" pitchFamily="2" charset="0"/>
              </a:rPr>
              <a:t> </a:t>
            </a:r>
            <a:r>
              <a:rPr lang="en-US" sz="3200" dirty="0" err="1">
                <a:latin typeface="#9Slide03 Cabin Condensed Mediu" panose="00000606000000000000" pitchFamily="2" charset="0"/>
              </a:rPr>
              <a:t>gió</a:t>
            </a:r>
            <a:r>
              <a:rPr lang="en-US" sz="3200" dirty="0">
                <a:latin typeface="#9Slide03 Cabin Condensed Mediu" panose="00000606000000000000" pitchFamily="2" charset="0"/>
              </a:rPr>
              <a:t>.</a:t>
            </a:r>
            <a:endParaRPr lang="vi-VN" sz="3200" dirty="0">
              <a:latin typeface="#9Slide03 Cabin Condensed Mediu" panose="00000606000000000000" pitchFamily="2" charset="0"/>
            </a:endParaRPr>
          </a:p>
        </p:txBody>
      </p:sp>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74630" y="-129045"/>
            <a:ext cx="5600502" cy="3287185"/>
          </a:xfrm>
          <a:prstGeom prst="rect">
            <a:avLst/>
          </a:prstGeom>
        </p:spPr>
      </p:pic>
      <p:sp>
        <p:nvSpPr>
          <p:cNvPr id="15" name="TextBox 14"/>
          <p:cNvSpPr txBox="1"/>
          <p:nvPr/>
        </p:nvSpPr>
        <p:spPr>
          <a:xfrm>
            <a:off x="6926174" y="635683"/>
            <a:ext cx="1293963" cy="646331"/>
          </a:xfrm>
          <a:prstGeom prst="rect">
            <a:avLst/>
          </a:prstGeom>
          <a:noFill/>
        </p:spPr>
        <p:txBody>
          <a:bodyPr wrap="square" rtlCol="0">
            <a:spAutoFit/>
          </a:bodyPr>
          <a:lstStyle/>
          <a:p>
            <a:r>
              <a:rPr lang="en-US" sz="3600" b="1" dirty="0">
                <a:solidFill>
                  <a:schemeClr val="bg1"/>
                </a:solidFill>
                <a:latin typeface="Queulat Uni" panose="00000A00000000000000" pitchFamily="50" charset="0"/>
              </a:rPr>
              <a:t>9</a:t>
            </a:r>
          </a:p>
        </p:txBody>
      </p:sp>
      <p:sp>
        <p:nvSpPr>
          <p:cNvPr id="22" name="TextBox 21"/>
          <p:cNvSpPr txBox="1"/>
          <p:nvPr/>
        </p:nvSpPr>
        <p:spPr>
          <a:xfrm>
            <a:off x="7706484" y="437926"/>
            <a:ext cx="3997806" cy="2062103"/>
          </a:xfrm>
          <a:prstGeom prst="rect">
            <a:avLst/>
          </a:prstGeom>
          <a:noFill/>
        </p:spPr>
        <p:txBody>
          <a:bodyPr wrap="square" rtlCol="0">
            <a:spAutoFit/>
          </a:bodyPr>
          <a:lstStyle/>
          <a:p>
            <a:pPr algn="just">
              <a:lnSpc>
                <a:spcPct val="80000"/>
              </a:lnSpc>
            </a:pPr>
            <a:r>
              <a:rPr lang="en-US" sz="3200" dirty="0" err="1">
                <a:latin typeface="SVN-Larch Shaded" panose="02000000000000000000" pitchFamily="50" charset="0"/>
              </a:rPr>
              <a:t>Từ</a:t>
            </a:r>
            <a:r>
              <a:rPr lang="en-US" sz="3200" dirty="0">
                <a:latin typeface="SVN-Larch Shaded" panose="02000000000000000000" pitchFamily="50" charset="0"/>
              </a:rPr>
              <a:t> </a:t>
            </a:r>
            <a:r>
              <a:rPr lang="en-US" sz="3200" dirty="0" err="1">
                <a:solidFill>
                  <a:srgbClr val="7030A0"/>
                </a:solidFill>
                <a:latin typeface="SVN-Larch Shaded" panose="02000000000000000000" pitchFamily="50" charset="0"/>
              </a:rPr>
              <a:t>trong</a:t>
            </a:r>
            <a:r>
              <a:rPr lang="en-US" sz="3200" dirty="0">
                <a:latin typeface="SVN-Larch Shaded" panose="02000000000000000000" pitchFamily="50" charset="0"/>
              </a:rPr>
              <a:t> ở </a:t>
            </a:r>
            <a:r>
              <a:rPr lang="en-US" sz="3200" dirty="0" err="1">
                <a:latin typeface="SVN-Larch Shaded" panose="02000000000000000000" pitchFamily="50" charset="0"/>
              </a:rPr>
              <a:t>cụm</a:t>
            </a:r>
            <a:r>
              <a:rPr lang="en-US" sz="3200" dirty="0">
                <a:latin typeface="SVN-Larch Shaded" panose="02000000000000000000" pitchFamily="50" charset="0"/>
              </a:rPr>
              <a:t> </a:t>
            </a:r>
            <a:r>
              <a:rPr lang="en-US" sz="3200" dirty="0" err="1">
                <a:latin typeface="SVN-Larch Shaded" panose="02000000000000000000" pitchFamily="50" charset="0"/>
              </a:rPr>
              <a:t>từ</a:t>
            </a:r>
            <a:r>
              <a:rPr lang="en-US" sz="3200" dirty="0">
                <a:latin typeface="SVN-Larch Shaded" panose="02000000000000000000" pitchFamily="50" charset="0"/>
              </a:rPr>
              <a:t> </a:t>
            </a:r>
            <a:r>
              <a:rPr lang="en-US" sz="3200" dirty="0">
                <a:solidFill>
                  <a:srgbClr val="009999"/>
                </a:solidFill>
                <a:latin typeface="SVN-Larch Shaded" panose="02000000000000000000" pitchFamily="50" charset="0"/>
              </a:rPr>
              <a:t>“</a:t>
            </a:r>
            <a:r>
              <a:rPr lang="en-US" sz="3200" dirty="0" err="1">
                <a:solidFill>
                  <a:srgbClr val="009999"/>
                </a:solidFill>
                <a:latin typeface="SVN-Larch Shaded" panose="02000000000000000000" pitchFamily="50" charset="0"/>
              </a:rPr>
              <a:t>phấp</a:t>
            </a:r>
            <a:r>
              <a:rPr lang="en-US" sz="3200" dirty="0">
                <a:solidFill>
                  <a:srgbClr val="009999"/>
                </a:solidFill>
                <a:latin typeface="SVN-Larch Shaded" panose="02000000000000000000" pitchFamily="50" charset="0"/>
              </a:rPr>
              <a:t> </a:t>
            </a:r>
            <a:r>
              <a:rPr lang="en-US" sz="3200" dirty="0" err="1">
                <a:solidFill>
                  <a:srgbClr val="009999"/>
                </a:solidFill>
                <a:latin typeface="SVN-Larch Shaded" panose="02000000000000000000" pitchFamily="50" charset="0"/>
              </a:rPr>
              <a:t>phới</a:t>
            </a:r>
            <a:r>
              <a:rPr lang="en-US" sz="3200" dirty="0">
                <a:solidFill>
                  <a:srgbClr val="009999"/>
                </a:solidFill>
                <a:latin typeface="SVN-Larch Shaded" panose="02000000000000000000" pitchFamily="50" charset="0"/>
              </a:rPr>
              <a:t> </a:t>
            </a:r>
            <a:r>
              <a:rPr lang="en-US" sz="3200" dirty="0" err="1">
                <a:solidFill>
                  <a:srgbClr val="009999"/>
                </a:solidFill>
                <a:latin typeface="SVN-Larch Shaded" panose="02000000000000000000" pitchFamily="50" charset="0"/>
              </a:rPr>
              <a:t>trong</a:t>
            </a:r>
            <a:r>
              <a:rPr lang="en-US" sz="3200" dirty="0">
                <a:solidFill>
                  <a:srgbClr val="009999"/>
                </a:solidFill>
                <a:latin typeface="SVN-Larch Shaded" panose="02000000000000000000" pitchFamily="50" charset="0"/>
              </a:rPr>
              <a:t> </a:t>
            </a:r>
            <a:r>
              <a:rPr lang="en-US" sz="3200" dirty="0" err="1">
                <a:solidFill>
                  <a:srgbClr val="009999"/>
                </a:solidFill>
                <a:latin typeface="SVN-Larch Shaded" panose="02000000000000000000" pitchFamily="50" charset="0"/>
              </a:rPr>
              <a:t>gió</a:t>
            </a:r>
            <a:r>
              <a:rPr lang="en-US" sz="3200" dirty="0">
                <a:solidFill>
                  <a:srgbClr val="009999"/>
                </a:solidFill>
                <a:latin typeface="SVN-Larch Shaded" panose="02000000000000000000" pitchFamily="50" charset="0"/>
              </a:rPr>
              <a:t>”</a:t>
            </a:r>
            <a:r>
              <a:rPr lang="en-US" sz="3200" dirty="0">
                <a:latin typeface="SVN-Larch Shaded" panose="02000000000000000000" pitchFamily="50" charset="0"/>
              </a:rPr>
              <a:t> </a:t>
            </a:r>
            <a:r>
              <a:rPr lang="en-US" sz="3200" dirty="0" err="1">
                <a:latin typeface="SVN-Larch Shaded" panose="02000000000000000000" pitchFamily="50" charset="0"/>
              </a:rPr>
              <a:t>và</a:t>
            </a:r>
            <a:r>
              <a:rPr lang="en-US" sz="3200" dirty="0">
                <a:latin typeface="SVN-Larch Shaded" panose="02000000000000000000" pitchFamily="50" charset="0"/>
              </a:rPr>
              <a:t> </a:t>
            </a:r>
            <a:r>
              <a:rPr lang="en-US" sz="3200" dirty="0" err="1">
                <a:latin typeface="SVN-Larch Shaded" panose="02000000000000000000" pitchFamily="50" charset="0"/>
              </a:rPr>
              <a:t>từ</a:t>
            </a:r>
            <a:r>
              <a:rPr lang="en-US" sz="3200" dirty="0">
                <a:latin typeface="SVN-Larch Shaded" panose="02000000000000000000" pitchFamily="50" charset="0"/>
              </a:rPr>
              <a:t> </a:t>
            </a:r>
            <a:r>
              <a:rPr lang="en-US" sz="3200" dirty="0" err="1">
                <a:solidFill>
                  <a:srgbClr val="7030A0"/>
                </a:solidFill>
                <a:latin typeface="SVN-Larch Shaded" panose="02000000000000000000" pitchFamily="50" charset="0"/>
              </a:rPr>
              <a:t>trong</a:t>
            </a:r>
            <a:r>
              <a:rPr lang="en-US" sz="3200" dirty="0">
                <a:latin typeface="SVN-Larch Shaded" panose="02000000000000000000" pitchFamily="50" charset="0"/>
              </a:rPr>
              <a:t> ở </a:t>
            </a:r>
            <a:r>
              <a:rPr lang="en-US" sz="3200" dirty="0" err="1">
                <a:latin typeface="SVN-Larch Shaded" panose="02000000000000000000" pitchFamily="50" charset="0"/>
              </a:rPr>
              <a:t>cụm</a:t>
            </a:r>
            <a:r>
              <a:rPr lang="en-US" sz="3200" dirty="0">
                <a:latin typeface="SVN-Larch Shaded" panose="02000000000000000000" pitchFamily="50" charset="0"/>
              </a:rPr>
              <a:t> </a:t>
            </a:r>
            <a:r>
              <a:rPr lang="en-US" sz="3200" dirty="0" err="1">
                <a:latin typeface="SVN-Larch Shaded" panose="02000000000000000000" pitchFamily="50" charset="0"/>
              </a:rPr>
              <a:t>từ</a:t>
            </a:r>
            <a:r>
              <a:rPr lang="en-US" sz="3200" dirty="0">
                <a:latin typeface="SVN-Larch Shaded" panose="02000000000000000000" pitchFamily="50" charset="0"/>
              </a:rPr>
              <a:t> </a:t>
            </a:r>
            <a:r>
              <a:rPr lang="en-US" sz="3200" dirty="0">
                <a:solidFill>
                  <a:srgbClr val="924900"/>
                </a:solidFill>
                <a:latin typeface="SVN-Larch Shaded" panose="02000000000000000000" pitchFamily="50" charset="0"/>
              </a:rPr>
              <a:t>“</a:t>
            </a:r>
            <a:r>
              <a:rPr lang="en-US" sz="3200" dirty="0" err="1">
                <a:solidFill>
                  <a:srgbClr val="924900"/>
                </a:solidFill>
                <a:latin typeface="SVN-Larch Shaded" panose="02000000000000000000" pitchFamily="50" charset="0"/>
              </a:rPr>
              <a:t>nắng</a:t>
            </a:r>
            <a:r>
              <a:rPr lang="en-US" sz="3200" dirty="0">
                <a:solidFill>
                  <a:srgbClr val="924900"/>
                </a:solidFill>
                <a:latin typeface="SVN-Larch Shaded" panose="02000000000000000000" pitchFamily="50" charset="0"/>
              </a:rPr>
              <a:t> </a:t>
            </a:r>
            <a:r>
              <a:rPr lang="en-US" sz="3200" dirty="0" err="1">
                <a:solidFill>
                  <a:srgbClr val="924900"/>
                </a:solidFill>
                <a:latin typeface="SVN-Larch Shaded" panose="02000000000000000000" pitchFamily="50" charset="0"/>
              </a:rPr>
              <a:t>đẹp</a:t>
            </a:r>
            <a:r>
              <a:rPr lang="en-US" sz="3200" dirty="0">
                <a:solidFill>
                  <a:srgbClr val="924900"/>
                </a:solidFill>
                <a:latin typeface="SVN-Larch Shaded" panose="02000000000000000000" pitchFamily="50" charset="0"/>
              </a:rPr>
              <a:t> </a:t>
            </a:r>
            <a:r>
              <a:rPr lang="en-US" sz="3200" dirty="0" err="1">
                <a:solidFill>
                  <a:srgbClr val="924900"/>
                </a:solidFill>
                <a:latin typeface="SVN-Larch Shaded" panose="02000000000000000000" pitchFamily="50" charset="0"/>
              </a:rPr>
              <a:t>trời</a:t>
            </a:r>
            <a:r>
              <a:rPr lang="en-US" sz="3200" dirty="0">
                <a:solidFill>
                  <a:srgbClr val="924900"/>
                </a:solidFill>
                <a:latin typeface="SVN-Larch Shaded" panose="02000000000000000000" pitchFamily="50" charset="0"/>
              </a:rPr>
              <a:t> </a:t>
            </a:r>
            <a:r>
              <a:rPr lang="en-US" sz="3200" dirty="0" err="1">
                <a:solidFill>
                  <a:srgbClr val="924900"/>
                </a:solidFill>
                <a:latin typeface="SVN-Larch Shaded" panose="02000000000000000000" pitchFamily="50" charset="0"/>
              </a:rPr>
              <a:t>trong</a:t>
            </a:r>
            <a:r>
              <a:rPr lang="en-US" sz="3200" dirty="0">
                <a:solidFill>
                  <a:srgbClr val="924900"/>
                </a:solidFill>
                <a:latin typeface="SVN-Larch Shaded" panose="02000000000000000000" pitchFamily="50" charset="0"/>
              </a:rPr>
              <a:t>”</a:t>
            </a:r>
            <a:r>
              <a:rPr lang="en-US" sz="3200" dirty="0">
                <a:latin typeface="SVN-Larch Shaded" panose="02000000000000000000" pitchFamily="50" charset="0"/>
              </a:rPr>
              <a:t> </a:t>
            </a:r>
            <a:r>
              <a:rPr lang="en-US" sz="3200" dirty="0" err="1">
                <a:latin typeface="SVN-Larch Shaded" panose="02000000000000000000" pitchFamily="50" charset="0"/>
              </a:rPr>
              <a:t>có</a:t>
            </a:r>
            <a:r>
              <a:rPr lang="en-US" sz="3200" dirty="0">
                <a:latin typeface="SVN-Larch Shaded" panose="02000000000000000000" pitchFamily="50" charset="0"/>
              </a:rPr>
              <a:t> </a:t>
            </a:r>
            <a:r>
              <a:rPr lang="en-US" sz="3200" dirty="0" err="1">
                <a:latin typeface="SVN-Larch Shaded" panose="02000000000000000000" pitchFamily="50" charset="0"/>
              </a:rPr>
              <a:t>quan</a:t>
            </a:r>
            <a:r>
              <a:rPr lang="en-US" sz="3200" dirty="0">
                <a:latin typeface="SVN-Larch Shaded" panose="02000000000000000000" pitchFamily="50" charset="0"/>
              </a:rPr>
              <a:t> </a:t>
            </a:r>
            <a:r>
              <a:rPr lang="en-US" sz="3200" dirty="0" err="1">
                <a:latin typeface="SVN-Larch Shaded" panose="02000000000000000000" pitchFamily="50" charset="0"/>
              </a:rPr>
              <a:t>hệ</a:t>
            </a:r>
            <a:r>
              <a:rPr lang="en-US" sz="3200" dirty="0">
                <a:latin typeface="SVN-Larch Shaded" panose="02000000000000000000" pitchFamily="50" charset="0"/>
              </a:rPr>
              <a:t> </a:t>
            </a:r>
            <a:r>
              <a:rPr lang="en-US" sz="3200" dirty="0" err="1">
                <a:latin typeface="SVN-Larch Shaded" panose="02000000000000000000" pitchFamily="50" charset="0"/>
              </a:rPr>
              <a:t>với</a:t>
            </a:r>
            <a:r>
              <a:rPr lang="en-US" sz="3200" dirty="0">
                <a:latin typeface="SVN-Larch Shaded" panose="02000000000000000000" pitchFamily="50" charset="0"/>
              </a:rPr>
              <a:t> </a:t>
            </a:r>
            <a:r>
              <a:rPr lang="en-US" sz="3200" dirty="0" err="1">
                <a:latin typeface="SVN-Larch Shaded" panose="02000000000000000000" pitchFamily="50" charset="0"/>
              </a:rPr>
              <a:t>nhau</a:t>
            </a:r>
            <a:r>
              <a:rPr lang="en-US" sz="3200" dirty="0">
                <a:latin typeface="SVN-Larch Shaded" panose="02000000000000000000" pitchFamily="50" charset="0"/>
              </a:rPr>
              <a:t> </a:t>
            </a:r>
            <a:r>
              <a:rPr lang="en-US" sz="3200" dirty="0" err="1">
                <a:latin typeface="SVN-Larch Shaded" panose="02000000000000000000" pitchFamily="50" charset="0"/>
              </a:rPr>
              <a:t>như</a:t>
            </a:r>
            <a:r>
              <a:rPr lang="en-US" sz="3200" dirty="0">
                <a:latin typeface="SVN-Larch Shaded" panose="02000000000000000000" pitchFamily="50" charset="0"/>
              </a:rPr>
              <a:t> </a:t>
            </a:r>
            <a:r>
              <a:rPr lang="en-US" sz="3200" dirty="0" err="1">
                <a:latin typeface="SVN-Larch Shaded" panose="02000000000000000000" pitchFamily="50" charset="0"/>
              </a:rPr>
              <a:t>thế</a:t>
            </a:r>
            <a:r>
              <a:rPr lang="en-US" sz="3200" dirty="0">
                <a:latin typeface="SVN-Larch Shaded" panose="02000000000000000000" pitchFamily="50" charset="0"/>
              </a:rPr>
              <a:t> </a:t>
            </a:r>
            <a:r>
              <a:rPr lang="en-US" sz="3200" dirty="0" err="1">
                <a:latin typeface="SVN-Larch Shaded" panose="02000000000000000000" pitchFamily="50" charset="0"/>
              </a:rPr>
              <a:t>nào</a:t>
            </a:r>
            <a:r>
              <a:rPr lang="en-US" sz="3200" dirty="0">
                <a:latin typeface="SVN-Larch Shaded" panose="02000000000000000000" pitchFamily="50" charset="0"/>
              </a:rPr>
              <a:t>?</a:t>
            </a:r>
          </a:p>
        </p:txBody>
      </p:sp>
      <p:sp>
        <p:nvSpPr>
          <p:cNvPr id="23" name="Rectangle 22"/>
          <p:cNvSpPr/>
          <p:nvPr/>
        </p:nvSpPr>
        <p:spPr>
          <a:xfrm>
            <a:off x="6926174" y="2887993"/>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a)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một</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nhiều</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nghĩa</a:t>
            </a:r>
            <a:r>
              <a:rPr lang="en-US" sz="2800" dirty="0">
                <a:solidFill>
                  <a:schemeClr val="tx1"/>
                </a:solidFill>
                <a:latin typeface="#9Slide03 Cabin Condensed Mediu" panose="00000606000000000000" pitchFamily="2" charset="0"/>
                <a:cs typeface="Times New Roman" panose="02020603050405020304" pitchFamily="18" charset="0"/>
              </a:rPr>
              <a:t>.</a:t>
            </a:r>
          </a:p>
        </p:txBody>
      </p:sp>
      <p:sp>
        <p:nvSpPr>
          <p:cNvPr id="25" name="Rectangle 24"/>
          <p:cNvSpPr/>
          <p:nvPr/>
        </p:nvSpPr>
        <p:spPr>
          <a:xfrm>
            <a:off x="6926174" y="3915768"/>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b)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hai</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đồng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nghĩa</a:t>
            </a:r>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6" name="Rectangle 25"/>
          <p:cNvSpPr/>
          <p:nvPr/>
        </p:nvSpPr>
        <p:spPr>
          <a:xfrm>
            <a:off x="6949432" y="4933972"/>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c)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hai</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đồng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âm</a:t>
            </a:r>
            <a:r>
              <a:rPr lang="en-US" sz="2800" dirty="0">
                <a:solidFill>
                  <a:schemeClr val="tx1"/>
                </a:solidFill>
                <a:latin typeface="#9Slide03 Cabin Condensed Mediu" panose="00000606000000000000" pitchFamily="2" charset="0"/>
                <a:cs typeface="Times New Roman" panose="02020603050405020304" pitchFamily="18" charset="0"/>
              </a:rPr>
              <a:t>.</a:t>
            </a: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25515" y="254630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25515" y="3600696"/>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3327" y="347892"/>
            <a:ext cx="992579" cy="584775"/>
          </a:xfrm>
          <a:prstGeom prst="rect">
            <a:avLst/>
          </a:prstGeom>
          <a:noFill/>
        </p:spPr>
        <p:txBody>
          <a:bodyPr wrap="none" rtlCol="0">
            <a:spAutoFit/>
          </a:bodyPr>
          <a:lstStyle/>
          <a:p>
            <a:r>
              <a:rPr lang="en-US" sz="3200" dirty="0" err="1">
                <a:solidFill>
                  <a:srgbClr val="FF0000"/>
                </a:solidFill>
                <a:latin typeface="#9Slide03 Cabin Condensed Mediu" panose="00000606000000000000" pitchFamily="2" charset="0"/>
              </a:rPr>
              <a:t>trong</a:t>
            </a:r>
            <a:endParaRPr lang="en-US" sz="3200" dirty="0">
              <a:solidFill>
                <a:srgbClr val="FF0000"/>
              </a:solidFill>
            </a:endParaRPr>
          </a:p>
        </p:txBody>
      </p:sp>
      <p:pic>
        <p:nvPicPr>
          <p:cNvPr id="4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761880" y="4520758"/>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39932" y="1294198"/>
            <a:ext cx="4936372" cy="1384995"/>
          </a:xfrm>
          <a:prstGeom prst="rect">
            <a:avLst/>
          </a:prstGeom>
          <a:noFill/>
        </p:spPr>
        <p:txBody>
          <a:bodyPr wrap="square" rtlCol="0">
            <a:spAutoFit/>
          </a:bodyPr>
          <a:lstStyle/>
          <a:p>
            <a:pPr algn="just"/>
            <a:r>
              <a:rPr lang="en-US" sz="2800" i="1" dirty="0" err="1">
                <a:solidFill>
                  <a:srgbClr val="002060"/>
                </a:solidFill>
                <a:latin typeface="#9Slide03 Cabin Condensed" panose="00000506000000000000" pitchFamily="2" charset="0"/>
              </a:rPr>
              <a:t>Từ</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biểu</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thị</a:t>
            </a:r>
            <a:r>
              <a:rPr lang="en-US" sz="2800" i="1" dirty="0">
                <a:solidFill>
                  <a:srgbClr val="002060"/>
                </a:solidFill>
                <a:latin typeface="#9Slide03 Cabin Condensed" panose="00000506000000000000" pitchFamily="2" charset="0"/>
              </a:rPr>
              <a:t> </a:t>
            </a:r>
            <a:r>
              <a:rPr lang="vi-VN" sz="2800" i="1" dirty="0">
                <a:solidFill>
                  <a:srgbClr val="002060"/>
                </a:solidFill>
                <a:latin typeface="#9Slide03 Cabin Condensed" panose="00000506000000000000" pitchFamily="2" charset="0"/>
              </a:rPr>
              <a:t>điều sắp nêu ra là điều kiện, hoàn cảnh, môi trường của hoạt động, sự việc được nói đến</a:t>
            </a:r>
            <a:r>
              <a:rPr lang="en-US" sz="2800" i="1" dirty="0">
                <a:solidFill>
                  <a:srgbClr val="002060"/>
                </a:solidFill>
                <a:latin typeface="#9Slide03 Cabin Condensed" panose="00000506000000000000" pitchFamily="2" charset="0"/>
              </a:rPr>
              <a:t>.</a:t>
            </a:r>
          </a:p>
        </p:txBody>
      </p:sp>
      <p:sp>
        <p:nvSpPr>
          <p:cNvPr id="44" name="TextBox 43"/>
          <p:cNvSpPr txBox="1"/>
          <p:nvPr/>
        </p:nvSpPr>
        <p:spPr>
          <a:xfrm>
            <a:off x="439932" y="3866642"/>
            <a:ext cx="4936372" cy="954107"/>
          </a:xfrm>
          <a:prstGeom prst="rect">
            <a:avLst/>
          </a:prstGeom>
          <a:noFill/>
        </p:spPr>
        <p:txBody>
          <a:bodyPr wrap="square" rtlCol="0">
            <a:spAutoFit/>
          </a:bodyPr>
          <a:lstStyle/>
          <a:p>
            <a:pPr algn="just"/>
            <a:r>
              <a:rPr lang="en-US" sz="2800" i="1" dirty="0">
                <a:solidFill>
                  <a:srgbClr val="002060"/>
                </a:solidFill>
                <a:latin typeface="#9Slide03 Cabin Condensed" panose="00000506000000000000" pitchFamily="2" charset="0"/>
              </a:rPr>
              <a:t>(</a:t>
            </a:r>
            <a:r>
              <a:rPr lang="en-US" sz="2800" i="1" dirty="0" err="1">
                <a:solidFill>
                  <a:srgbClr val="002060"/>
                </a:solidFill>
                <a:latin typeface="#9Slide03 Cabin Condensed" panose="00000506000000000000" pitchFamily="2" charset="0"/>
              </a:rPr>
              <a:t>tính</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từ</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Tinh</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khiết</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không</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có</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gợn</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mắt</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có</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thể</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nhìn</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thấu</a:t>
            </a:r>
            <a:r>
              <a:rPr lang="en-US" sz="2800" i="1" dirty="0">
                <a:solidFill>
                  <a:srgbClr val="002060"/>
                </a:solidFill>
                <a:latin typeface="#9Slide03 Cabin Condensed" panose="00000506000000000000" pitchFamily="2" charset="0"/>
              </a:rPr>
              <a:t> </a:t>
            </a:r>
            <a:r>
              <a:rPr lang="en-US" sz="2800" i="1" dirty="0" err="1">
                <a:solidFill>
                  <a:srgbClr val="002060"/>
                </a:solidFill>
                <a:latin typeface="#9Slide03 Cabin Condensed" panose="00000506000000000000" pitchFamily="2" charset="0"/>
              </a:rPr>
              <a:t>suốt</a:t>
            </a:r>
            <a:r>
              <a:rPr lang="en-US" sz="2800" i="1" dirty="0">
                <a:solidFill>
                  <a:srgbClr val="002060"/>
                </a:solidFill>
                <a:latin typeface="#9Slide03 Cabin Condensed" panose="00000506000000000000" pitchFamily="2" charset="0"/>
              </a:rPr>
              <a:t> qua.</a:t>
            </a:r>
          </a:p>
        </p:txBody>
      </p:sp>
      <p:sp>
        <p:nvSpPr>
          <p:cNvPr id="17" name="Rectangle 16"/>
          <p:cNvSpPr/>
          <p:nvPr/>
        </p:nvSpPr>
        <p:spPr>
          <a:xfrm>
            <a:off x="439932" y="2980530"/>
            <a:ext cx="4936372" cy="584775"/>
          </a:xfrm>
          <a:prstGeom prst="rect">
            <a:avLst/>
          </a:prstGeom>
        </p:spPr>
        <p:txBody>
          <a:bodyPr wrap="square">
            <a:spAutoFit/>
          </a:bodyPr>
          <a:lstStyle/>
          <a:p>
            <a:pPr algn="just">
              <a:spcBef>
                <a:spcPts val="300"/>
              </a:spcBef>
              <a:spcAft>
                <a:spcPts val="300"/>
              </a:spcAft>
              <a:tabLst>
                <a:tab pos="568325" algn="l"/>
              </a:tabLst>
            </a:pPr>
            <a:r>
              <a:rPr lang="en-US" sz="3200" dirty="0">
                <a:latin typeface="#9Slide03 Cabin Condensed Mediu" panose="00000606000000000000" pitchFamily="2" charset="0"/>
              </a:rPr>
              <a:t>	(2) </a:t>
            </a:r>
            <a:r>
              <a:rPr lang="en-US" sz="3200" dirty="0" err="1">
                <a:latin typeface="#9Slide03 Cabin Condensed Mediu" panose="00000606000000000000" pitchFamily="2" charset="0"/>
              </a:rPr>
              <a:t>Nắng</a:t>
            </a:r>
            <a:r>
              <a:rPr lang="en-US" sz="3200" dirty="0">
                <a:latin typeface="#9Slide03 Cabin Condensed Mediu" panose="00000606000000000000" pitchFamily="2" charset="0"/>
              </a:rPr>
              <a:t> </a:t>
            </a:r>
            <a:r>
              <a:rPr lang="en-US" sz="3200" dirty="0" err="1">
                <a:latin typeface="#9Slide03 Cabin Condensed Mediu" panose="00000606000000000000" pitchFamily="2" charset="0"/>
              </a:rPr>
              <a:t>đẹp</a:t>
            </a:r>
            <a:r>
              <a:rPr lang="en-US" sz="3200" dirty="0">
                <a:latin typeface="#9Slide03 Cabin Condensed Mediu" panose="00000606000000000000" pitchFamily="2" charset="0"/>
              </a:rPr>
              <a:t> </a:t>
            </a:r>
            <a:r>
              <a:rPr lang="en-US" sz="3200" dirty="0" err="1">
                <a:latin typeface="#9Slide03 Cabin Condensed Mediu" panose="00000606000000000000" pitchFamily="2" charset="0"/>
              </a:rPr>
              <a:t>trời</a:t>
            </a:r>
            <a:r>
              <a:rPr lang="en-US" sz="3200" dirty="0">
                <a:latin typeface="#9Slide03 Cabin Condensed Mediu" panose="00000606000000000000" pitchFamily="2" charset="0"/>
              </a:rPr>
              <a:t> </a:t>
            </a:r>
            <a:r>
              <a:rPr lang="en-US" sz="3200" dirty="0" err="1">
                <a:latin typeface="#9Slide03 Cabin Condensed Mediu" panose="00000606000000000000" pitchFamily="2" charset="0"/>
              </a:rPr>
              <a:t>trong</a:t>
            </a:r>
            <a:r>
              <a:rPr lang="en-US" sz="3200" dirty="0">
                <a:latin typeface="#9Slide03 Cabin Condensed Mediu" panose="00000606000000000000" pitchFamily="2" charset="0"/>
              </a:rPr>
              <a:t>.</a:t>
            </a:r>
            <a:endParaRPr lang="vi-VN" sz="3200" dirty="0">
              <a:latin typeface="#9Slide03 Cabin Condensed Mediu" panose="00000606000000000000" pitchFamily="2" charset="0"/>
            </a:endParaRPr>
          </a:p>
        </p:txBody>
      </p:sp>
      <p:sp>
        <p:nvSpPr>
          <p:cNvPr id="18" name="TextBox 17"/>
          <p:cNvSpPr txBox="1"/>
          <p:nvPr/>
        </p:nvSpPr>
        <p:spPr>
          <a:xfrm>
            <a:off x="3623587" y="2973311"/>
            <a:ext cx="992579" cy="584775"/>
          </a:xfrm>
          <a:prstGeom prst="rect">
            <a:avLst/>
          </a:prstGeom>
          <a:noFill/>
        </p:spPr>
        <p:txBody>
          <a:bodyPr wrap="none" rtlCol="0">
            <a:spAutoFit/>
          </a:bodyPr>
          <a:lstStyle/>
          <a:p>
            <a:r>
              <a:rPr lang="en-US" sz="3200" dirty="0" err="1">
                <a:solidFill>
                  <a:schemeClr val="accent1">
                    <a:lumMod val="75000"/>
                  </a:schemeClr>
                </a:solidFill>
                <a:latin typeface="#9Slide03 Cabin Condensed Mediu" panose="00000606000000000000" pitchFamily="2" charset="0"/>
              </a:rPr>
              <a:t>trong</a:t>
            </a:r>
            <a:endParaRPr lang="en-US" sz="3200" dirty="0">
              <a:solidFill>
                <a:schemeClr val="accent1">
                  <a:lumMod val="75000"/>
                </a:schemeClr>
              </a:solidFill>
            </a:endParaRPr>
          </a:p>
        </p:txBody>
      </p:sp>
      <p:sp>
        <p:nvSpPr>
          <p:cNvPr id="3" name="Down Arrow 2"/>
          <p:cNvSpPr/>
          <p:nvPr/>
        </p:nvSpPr>
        <p:spPr>
          <a:xfrm>
            <a:off x="3385580" y="911113"/>
            <a:ext cx="308071" cy="385011"/>
          </a:xfrm>
          <a:prstGeom prst="down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99"/>
              </a:solidFill>
            </a:endParaRPr>
          </a:p>
        </p:txBody>
      </p:sp>
      <p:sp>
        <p:nvSpPr>
          <p:cNvPr id="20" name="Down Arrow 19"/>
          <p:cNvSpPr/>
          <p:nvPr/>
        </p:nvSpPr>
        <p:spPr>
          <a:xfrm>
            <a:off x="3965840" y="3528328"/>
            <a:ext cx="308071" cy="385011"/>
          </a:xfrm>
          <a:prstGeom prst="down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99"/>
              </a:solidFill>
            </a:endParaRPr>
          </a:p>
        </p:txBody>
      </p:sp>
      <p:sp>
        <p:nvSpPr>
          <p:cNvPr id="4" name="Right Arrow 3"/>
          <p:cNvSpPr/>
          <p:nvPr/>
        </p:nvSpPr>
        <p:spPr>
          <a:xfrm>
            <a:off x="616017" y="5235308"/>
            <a:ext cx="606391" cy="376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10161" y="5134474"/>
            <a:ext cx="3887482" cy="954107"/>
          </a:xfrm>
          <a:prstGeom prst="rect">
            <a:avLst/>
          </a:prstGeom>
          <a:noFill/>
        </p:spPr>
        <p:txBody>
          <a:bodyPr wrap="square" rtlCol="0">
            <a:spAutoFit/>
          </a:bodyPr>
          <a:lstStyle/>
          <a:p>
            <a:pPr algn="just"/>
            <a:r>
              <a:rPr lang="en-US" sz="2800" dirty="0" err="1">
                <a:solidFill>
                  <a:srgbClr val="FF0000"/>
                </a:solidFill>
                <a:latin typeface="#9Slide03 Cabin Condensed" panose="00000506000000000000" pitchFamily="2" charset="0"/>
              </a:rPr>
              <a:t>Trong</a:t>
            </a:r>
            <a:r>
              <a:rPr lang="en-US" sz="2800" dirty="0">
                <a:solidFill>
                  <a:srgbClr val="FF0000"/>
                </a:solidFill>
                <a:latin typeface="#9Slide03 Cabin Condensed" panose="00000506000000000000" pitchFamily="2" charset="0"/>
              </a:rPr>
              <a:t> (1) </a:t>
            </a:r>
            <a:r>
              <a:rPr lang="en-US" sz="2800" dirty="0" err="1">
                <a:solidFill>
                  <a:srgbClr val="002060"/>
                </a:solidFill>
                <a:latin typeface="#9Slide03 Cabin Condensed" panose="00000506000000000000" pitchFamily="2" charset="0"/>
              </a:rPr>
              <a:t>và</a:t>
            </a:r>
            <a:r>
              <a:rPr lang="en-US" sz="2800" dirty="0">
                <a:solidFill>
                  <a:srgbClr val="002060"/>
                </a:solidFill>
                <a:latin typeface="#9Slide03 Cabin Condensed" panose="00000506000000000000" pitchFamily="2" charset="0"/>
              </a:rPr>
              <a:t> </a:t>
            </a:r>
            <a:r>
              <a:rPr lang="en-US" sz="2800" dirty="0" err="1">
                <a:solidFill>
                  <a:srgbClr val="0070C0"/>
                </a:solidFill>
                <a:latin typeface="#9Slide03 Cabin Condensed" panose="00000506000000000000" pitchFamily="2" charset="0"/>
              </a:rPr>
              <a:t>trong</a:t>
            </a:r>
            <a:r>
              <a:rPr lang="en-US" sz="2800" dirty="0">
                <a:solidFill>
                  <a:srgbClr val="0070C0"/>
                </a:solidFill>
                <a:latin typeface="#9Slide03 Cabin Condensed" panose="00000506000000000000" pitchFamily="2" charset="0"/>
              </a:rPr>
              <a:t> (2)</a:t>
            </a:r>
            <a:r>
              <a:rPr lang="en-US" sz="2800" dirty="0">
                <a:solidFill>
                  <a:srgbClr val="002060"/>
                </a:solidFill>
                <a:latin typeface="#9Slide03 Cabin Condensed" panose="00000506000000000000" pitchFamily="2" charset="0"/>
              </a:rPr>
              <a:t> </a:t>
            </a:r>
            <a:r>
              <a:rPr lang="en-US" sz="2800" dirty="0" err="1">
                <a:solidFill>
                  <a:srgbClr val="002060"/>
                </a:solidFill>
                <a:latin typeface="#9Slide03 Cabin Condensed" panose="00000506000000000000" pitchFamily="2" charset="0"/>
              </a:rPr>
              <a:t>khác</a:t>
            </a:r>
            <a:r>
              <a:rPr lang="en-US" sz="2800" dirty="0">
                <a:solidFill>
                  <a:srgbClr val="002060"/>
                </a:solidFill>
                <a:latin typeface="#9Slide03 Cabin Condensed" panose="00000506000000000000" pitchFamily="2" charset="0"/>
              </a:rPr>
              <a:t> </a:t>
            </a:r>
            <a:r>
              <a:rPr lang="en-US" sz="2800" dirty="0" err="1">
                <a:solidFill>
                  <a:srgbClr val="002060"/>
                </a:solidFill>
                <a:latin typeface="#9Slide03 Cabin Condensed" panose="00000506000000000000" pitchFamily="2" charset="0"/>
              </a:rPr>
              <a:t>nhau</a:t>
            </a:r>
            <a:r>
              <a:rPr lang="en-US" sz="2800" dirty="0">
                <a:solidFill>
                  <a:srgbClr val="002060"/>
                </a:solidFill>
                <a:latin typeface="#9Slide03 Cabin Condensed" panose="00000506000000000000" pitchFamily="2" charset="0"/>
              </a:rPr>
              <a:t> </a:t>
            </a:r>
            <a:r>
              <a:rPr lang="en-US" sz="2800" dirty="0" err="1">
                <a:solidFill>
                  <a:srgbClr val="002060"/>
                </a:solidFill>
                <a:latin typeface="#9Slide03 Cabin Condensed" panose="00000506000000000000" pitchFamily="2" charset="0"/>
              </a:rPr>
              <a:t>hoàn</a:t>
            </a:r>
            <a:r>
              <a:rPr lang="en-US" sz="2800" dirty="0">
                <a:solidFill>
                  <a:srgbClr val="002060"/>
                </a:solidFill>
                <a:latin typeface="#9Slide03 Cabin Condensed" panose="00000506000000000000" pitchFamily="2" charset="0"/>
              </a:rPr>
              <a:t> </a:t>
            </a:r>
            <a:r>
              <a:rPr lang="en-US" sz="2800" dirty="0" err="1">
                <a:solidFill>
                  <a:srgbClr val="002060"/>
                </a:solidFill>
                <a:latin typeface="#9Slide03 Cabin Condensed" panose="00000506000000000000" pitchFamily="2" charset="0"/>
              </a:rPr>
              <a:t>toàn</a:t>
            </a:r>
            <a:r>
              <a:rPr lang="en-US" sz="2800" dirty="0">
                <a:solidFill>
                  <a:srgbClr val="002060"/>
                </a:solidFill>
                <a:latin typeface="#9Slide03 Cabin Condensed" panose="00000506000000000000" pitchFamily="2" charset="0"/>
              </a:rPr>
              <a:t> </a:t>
            </a:r>
            <a:r>
              <a:rPr lang="en-US" sz="2800" dirty="0" err="1">
                <a:solidFill>
                  <a:srgbClr val="002060"/>
                </a:solidFill>
                <a:latin typeface="#9Slide03 Cabin Condensed" panose="00000506000000000000" pitchFamily="2" charset="0"/>
              </a:rPr>
              <a:t>về</a:t>
            </a:r>
            <a:r>
              <a:rPr lang="en-US" sz="2800" dirty="0">
                <a:solidFill>
                  <a:srgbClr val="002060"/>
                </a:solidFill>
                <a:latin typeface="#9Slide03 Cabin Condensed" panose="00000506000000000000" pitchFamily="2" charset="0"/>
              </a:rPr>
              <a:t> </a:t>
            </a:r>
            <a:r>
              <a:rPr lang="en-US" sz="2800" dirty="0" err="1">
                <a:solidFill>
                  <a:srgbClr val="002060"/>
                </a:solidFill>
                <a:latin typeface="#9Slide03 Cabin Condensed" panose="00000506000000000000" pitchFamily="2" charset="0"/>
              </a:rPr>
              <a:t>nghĩa</a:t>
            </a:r>
            <a:r>
              <a:rPr lang="en-US" sz="2800" dirty="0">
                <a:solidFill>
                  <a:srgbClr val="002060"/>
                </a:solidFill>
                <a:latin typeface="#9Slide03 Cabin Condensed" panose="00000506000000000000" pitchFamily="2" charset="0"/>
              </a:rPr>
              <a:t>.</a:t>
            </a:r>
          </a:p>
        </p:txBody>
      </p:sp>
    </p:spTree>
    <p:extLst>
      <p:ext uri="{BB962C8B-B14F-4D97-AF65-F5344CB8AC3E}">
        <p14:creationId xmlns:p14="http://schemas.microsoft.com/office/powerpoint/2010/main" val="159144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up)">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par>
                          <p:cTn id="55" fill="hold">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up)">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5"/>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3"/>
                  </p:tgtEl>
                </p:cond>
              </p:nextCondLst>
            </p:seq>
          </p:childTnLst>
        </p:cTn>
      </p:par>
    </p:tnLst>
    <p:bldLst>
      <p:bldP spid="14" grpId="0"/>
      <p:bldP spid="15" grpId="0"/>
      <p:bldP spid="22" grpId="0"/>
      <p:bldP spid="23" grpId="0" animBg="1"/>
      <p:bldP spid="25" grpId="0" animBg="1"/>
      <p:bldP spid="26" grpId="0" animBg="1"/>
      <p:bldP spid="6" grpId="0"/>
      <p:bldP spid="43" grpId="0"/>
      <p:bldP spid="44" grpId="0"/>
      <p:bldP spid="17" grpId="0"/>
      <p:bldP spid="18" grpId="0"/>
      <p:bldP spid="3" grpId="0" animBg="1"/>
      <p:bldP spid="20" grpId="0" animBg="1"/>
      <p:bldP spid="4"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1947640" y="874322"/>
            <a:ext cx="7421341" cy="6858000"/>
          </a:xfrm>
          <a:prstGeom prst="rect">
            <a:avLst/>
          </a:prstGeom>
        </p:spPr>
      </p:pic>
      <p:pic>
        <p:nvPicPr>
          <p:cNvPr id="12" name="图片 11">
            <a:extLst>
              <a:ext uri="{FF2B5EF4-FFF2-40B4-BE49-F238E27FC236}">
                <a16:creationId xmlns:a16="http://schemas.microsoft.com/office/drawing/2014/main" id="{E9A1F41C-9B27-4108-9AE0-967336850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4765" y="190111"/>
            <a:ext cx="4853088" cy="6858000"/>
          </a:xfrm>
          <a:prstGeom prst="rect">
            <a:avLst/>
          </a:prstGeom>
        </p:spPr>
      </p:pic>
      <p:pic>
        <p:nvPicPr>
          <p:cNvPr id="6" name="图片 15">
            <a:extLst>
              <a:ext uri="{FF2B5EF4-FFF2-40B4-BE49-F238E27FC236}">
                <a16:creationId xmlns:a16="http://schemas.microsoft.com/office/drawing/2014/main" id="{39E7215E-F05F-42FB-BCBD-EFDE3A6C6E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888" y="113522"/>
            <a:ext cx="4676312" cy="2477222"/>
          </a:xfrm>
          <a:prstGeom prst="rect">
            <a:avLst/>
          </a:prstGeom>
        </p:spPr>
      </p:pic>
      <p:sp>
        <p:nvSpPr>
          <p:cNvPr id="7" name="Text Box 4"/>
          <p:cNvSpPr txBox="1">
            <a:spLocks noChangeArrowheads="1"/>
          </p:cNvSpPr>
          <p:nvPr/>
        </p:nvSpPr>
        <p:spPr bwMode="auto">
          <a:xfrm rot="21206603">
            <a:off x="1478972" y="1060033"/>
            <a:ext cx="403290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4400" b="1" dirty="0" err="1">
                <a:solidFill>
                  <a:srgbClr val="9B977E"/>
                </a:solidFill>
                <a:latin typeface="#9Slide05 SVNKitten" pitchFamily="2" charset="0"/>
                <a:ea typeface=".黑体-??" panose="02000500000000000000" pitchFamily="2" charset="-122"/>
                <a:cs typeface=".黑体-??" panose="02000500000000000000" pitchFamily="2" charset="-122"/>
                <a:sym typeface="+mn-lt"/>
              </a:rPr>
              <a:t>Từ</a:t>
            </a:r>
            <a:r>
              <a:rPr lang="en-US" altLang="zh-CN" sz="4400" b="1" dirty="0">
                <a:solidFill>
                  <a:srgbClr val="9B977E"/>
                </a:solidFill>
                <a:latin typeface="#9Slide05 SVNKitten" pitchFamily="2" charset="0"/>
                <a:ea typeface=".黑体-??" panose="02000500000000000000" pitchFamily="2" charset="-122"/>
                <a:cs typeface=".黑体-??" panose="02000500000000000000" pitchFamily="2" charset="-122"/>
                <a:sym typeface="+mn-lt"/>
              </a:rPr>
              <a:t> </a:t>
            </a:r>
            <a:r>
              <a:rPr lang="en-US" altLang="zh-CN" sz="4400" b="1" dirty="0" err="1">
                <a:solidFill>
                  <a:srgbClr val="9B977E"/>
                </a:solidFill>
                <a:latin typeface="#9Slide05 SVNKitten" pitchFamily="2" charset="0"/>
                <a:ea typeface=".黑体-??" panose="02000500000000000000" pitchFamily="2" charset="-122"/>
                <a:cs typeface=".黑体-??" panose="02000500000000000000" pitchFamily="2" charset="-122"/>
                <a:sym typeface="+mn-lt"/>
              </a:rPr>
              <a:t>đồng</a:t>
            </a:r>
            <a:r>
              <a:rPr lang="en-US" altLang="zh-CN" sz="4400" b="1" dirty="0">
                <a:solidFill>
                  <a:srgbClr val="9B977E"/>
                </a:solidFill>
                <a:latin typeface="#9Slide05 SVNKitten" pitchFamily="2" charset="0"/>
                <a:ea typeface=".黑体-??" panose="02000500000000000000" pitchFamily="2" charset="-122"/>
                <a:cs typeface=".黑体-??" panose="02000500000000000000" pitchFamily="2" charset="-122"/>
                <a:sym typeface="+mn-lt"/>
              </a:rPr>
              <a:t> </a:t>
            </a:r>
            <a:r>
              <a:rPr lang="en-US" altLang="zh-CN" sz="4400" b="1" dirty="0" err="1">
                <a:solidFill>
                  <a:srgbClr val="9B977E"/>
                </a:solidFill>
                <a:latin typeface="#9Slide05 SVNKitten" pitchFamily="2" charset="0"/>
                <a:ea typeface=".黑体-??" panose="02000500000000000000" pitchFamily="2" charset="-122"/>
                <a:cs typeface=".黑体-??" panose="02000500000000000000" pitchFamily="2" charset="-122"/>
                <a:sym typeface="+mn-lt"/>
              </a:rPr>
              <a:t>âm</a:t>
            </a:r>
            <a:endParaRPr lang="zh-CN" altLang="en-US" sz="4400" b="1" dirty="0">
              <a:solidFill>
                <a:srgbClr val="9B977E"/>
              </a:solidFill>
              <a:latin typeface="#9Slide05 SVNKitten" pitchFamily="2" charset="0"/>
              <a:ea typeface=".黑体-??" panose="02000500000000000000" pitchFamily="2" charset="-122"/>
              <a:cs typeface=".黑体-??" panose="02000500000000000000" pitchFamily="2" charset="-122"/>
              <a:sym typeface="+mn-lt"/>
            </a:endParaRPr>
          </a:p>
        </p:txBody>
      </p:sp>
      <p:sp>
        <p:nvSpPr>
          <p:cNvPr id="13" name="Rectangle 5"/>
          <p:cNvSpPr>
            <a:spLocks noChangeArrowheads="1"/>
          </p:cNvSpPr>
          <p:nvPr/>
        </p:nvSpPr>
        <p:spPr bwMode="auto">
          <a:xfrm>
            <a:off x="3683000" y="2775985"/>
            <a:ext cx="4356100" cy="270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261938"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90000"/>
              </a:lnSpc>
            </a:pPr>
            <a:r>
              <a:rPr lang="en-US" altLang="zh-CN" sz="3200" dirty="0" err="1">
                <a:solidFill>
                  <a:srgbClr val="C00000"/>
                </a:solidFill>
                <a:latin typeface="UVN Mang Tre" panose="00000400000000000000" pitchFamily="2" charset="0"/>
                <a:ea typeface=".黑体-??" panose="02000500000000000000" pitchFamily="2" charset="-122"/>
                <a:cs typeface=".黑体-??" panose="02000500000000000000" pitchFamily="2" charset="-122"/>
                <a:sym typeface="+mn-lt"/>
              </a:rPr>
              <a:t>Từ</a:t>
            </a:r>
            <a:r>
              <a:rPr lang="en-US" altLang="zh-CN" sz="3200" dirty="0">
                <a:solidFill>
                  <a:srgbClr val="C00000"/>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rgbClr val="C00000"/>
                </a:solidFill>
                <a:latin typeface="UVN Mang Tre" panose="00000400000000000000" pitchFamily="2" charset="0"/>
                <a:ea typeface=".黑体-??" panose="02000500000000000000" pitchFamily="2" charset="-122"/>
                <a:cs typeface=".黑体-??" panose="02000500000000000000" pitchFamily="2" charset="-122"/>
                <a:sym typeface="+mn-lt"/>
              </a:rPr>
              <a:t>đồng</a:t>
            </a:r>
            <a:r>
              <a:rPr lang="en-US" altLang="zh-CN" sz="3200" dirty="0">
                <a:solidFill>
                  <a:srgbClr val="C00000"/>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rgbClr val="C00000"/>
                </a:solidFill>
                <a:latin typeface="UVN Mang Tre" panose="00000400000000000000" pitchFamily="2" charset="0"/>
                <a:ea typeface=".黑体-??" panose="02000500000000000000" pitchFamily="2" charset="-122"/>
                <a:cs typeface=".黑体-??" panose="02000500000000000000" pitchFamily="2" charset="-122"/>
                <a:sym typeface="+mn-lt"/>
              </a:rPr>
              <a:t>âm</a:t>
            </a:r>
            <a:r>
              <a:rPr lang="en-US" altLang="zh-CN" sz="3200" dirty="0">
                <a:solidFill>
                  <a:srgbClr val="C00000"/>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là</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những</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từ</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giống</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nhau</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về</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âm</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nhưng</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khác</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hẳn</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nhau</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về</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nghĩa</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a:t>
            </a:r>
          </a:p>
          <a:p>
            <a:pPr algn="just" eaLnBrk="1" hangingPunct="1">
              <a:lnSpc>
                <a:spcPct val="90000"/>
              </a:lnSpc>
            </a:pP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VD: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hòn</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rgbClr val="FF0000"/>
                </a:solidFill>
                <a:latin typeface="UVN Mang Tre" panose="00000400000000000000" pitchFamily="2" charset="0"/>
                <a:ea typeface=".黑体-??" panose="02000500000000000000" pitchFamily="2" charset="-122"/>
                <a:cs typeface=".黑体-??" panose="02000500000000000000" pitchFamily="2" charset="-122"/>
                <a:sym typeface="+mn-lt"/>
              </a:rPr>
              <a:t>đá</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 </a:t>
            </a:r>
            <a:r>
              <a:rPr lang="en-US" altLang="zh-CN" sz="3200" dirty="0" err="1">
                <a:solidFill>
                  <a:srgbClr val="FF0000"/>
                </a:solidFill>
                <a:latin typeface="UVN Mang Tre" panose="00000400000000000000" pitchFamily="2" charset="0"/>
                <a:ea typeface=".黑体-??" panose="02000500000000000000" pitchFamily="2" charset="-122"/>
                <a:cs typeface=".黑体-??" panose="02000500000000000000" pitchFamily="2" charset="-122"/>
                <a:sym typeface="+mn-lt"/>
              </a:rPr>
              <a:t>đá</a:t>
            </a:r>
            <a:r>
              <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3200" dirty="0" err="1">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bóng</a:t>
            </a:r>
            <a:endParaRPr lang="en-US" altLang="zh-CN" sz="3200" dirty="0">
              <a:solidFill>
                <a:schemeClr val="tx2">
                  <a:lumMod val="75000"/>
                </a:schemeClr>
              </a:solidFill>
              <a:latin typeface="UVN Mang Tre" panose="00000400000000000000" pitchFamily="2" charset="0"/>
              <a:ea typeface=".黑体-??" panose="02000500000000000000" pitchFamily="2" charset="-122"/>
              <a:cs typeface=".黑体-??" panose="02000500000000000000" pitchFamily="2" charset="-122"/>
              <a:sym typeface="+mn-lt"/>
            </a:endParaRPr>
          </a:p>
          <a:p>
            <a:pPr algn="just" eaLnBrk="1" hangingPunct="1">
              <a:lnSpc>
                <a:spcPct val="80000"/>
              </a:lnSpc>
            </a:pPr>
            <a:endParaRPr lang="en-US" altLang="zh-CN" sz="3200" dirty="0">
              <a:solidFill>
                <a:srgbClr val="663300"/>
              </a:solidFill>
              <a:latin typeface="UVN Mang Tre" panose="00000400000000000000" pitchFamily="2" charset="0"/>
              <a:ea typeface=".黑体-??" panose="02000500000000000000" pitchFamily="2" charset="-122"/>
              <a:cs typeface=".黑体-??" panose="02000500000000000000" pitchFamily="2" charset="-122"/>
              <a:sym typeface="+mn-lt"/>
            </a:endParaRPr>
          </a:p>
        </p:txBody>
      </p:sp>
    </p:spTree>
    <p:extLst>
      <p:ext uri="{BB962C8B-B14F-4D97-AF65-F5344CB8AC3E}">
        <p14:creationId xmlns:p14="http://schemas.microsoft.com/office/powerpoint/2010/main" val="41628121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32" presetClass="emph" presetSubtype="0" repeatCount="3000" fill="hold" nodeType="after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par>
                                <p:cTn id="34" presetID="32" presetClass="emph" presetSubtype="0" repeatCount="3000" fill="hold" grpId="0" nodeType="with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7624" y="0"/>
            <a:ext cx="12977870" cy="6858000"/>
          </a:xfrm>
          <a:prstGeom prst="rect">
            <a:avLst/>
          </a:prstGeom>
        </p:spPr>
      </p:pic>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86064" y="-106307"/>
            <a:ext cx="5691635" cy="3213278"/>
          </a:xfrm>
          <a:prstGeom prst="rect">
            <a:avLst/>
          </a:prstGeom>
        </p:spPr>
      </p:pic>
      <p:sp>
        <p:nvSpPr>
          <p:cNvPr id="15" name="TextBox 14"/>
          <p:cNvSpPr txBox="1"/>
          <p:nvPr/>
        </p:nvSpPr>
        <p:spPr>
          <a:xfrm>
            <a:off x="6819958" y="693917"/>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10</a:t>
            </a:r>
          </a:p>
        </p:txBody>
      </p:sp>
      <p:sp>
        <p:nvSpPr>
          <p:cNvPr id="22" name="TextBox 21"/>
          <p:cNvSpPr txBox="1"/>
          <p:nvPr/>
        </p:nvSpPr>
        <p:spPr>
          <a:xfrm>
            <a:off x="7641877" y="414717"/>
            <a:ext cx="4242947" cy="2062103"/>
          </a:xfrm>
          <a:prstGeom prst="rect">
            <a:avLst/>
          </a:prstGeom>
          <a:noFill/>
        </p:spPr>
        <p:txBody>
          <a:bodyPr wrap="square" rtlCol="0">
            <a:spAutoFit/>
          </a:bodyPr>
          <a:lstStyle/>
          <a:p>
            <a:pPr algn="just"/>
            <a:r>
              <a:rPr lang="en-US" sz="3200" dirty="0" err="1">
                <a:latin typeface="SVN-Larch Shaded" panose="02000000000000000000" pitchFamily="50" charset="0"/>
              </a:rPr>
              <a:t>Trong</a:t>
            </a:r>
            <a:r>
              <a:rPr lang="en-US" sz="3200" dirty="0">
                <a:latin typeface="SVN-Larch Shaded" panose="02000000000000000000" pitchFamily="50" charset="0"/>
              </a:rPr>
              <a:t> </a:t>
            </a:r>
            <a:r>
              <a:rPr lang="en-US" sz="3200" dirty="0" err="1">
                <a:latin typeface="SVN-Larch Shaded" panose="02000000000000000000" pitchFamily="50" charset="0"/>
              </a:rPr>
              <a:t>câu</a:t>
            </a:r>
            <a:r>
              <a:rPr lang="en-US" sz="3200" dirty="0">
                <a:latin typeface="SVN-Larch Shaded" panose="02000000000000000000" pitchFamily="50" charset="0"/>
              </a:rPr>
              <a:t> </a:t>
            </a:r>
            <a:r>
              <a:rPr lang="en-US" sz="3200" dirty="0">
                <a:solidFill>
                  <a:schemeClr val="accent2">
                    <a:lumMod val="75000"/>
                  </a:schemeClr>
                </a:solidFill>
                <a:latin typeface="SVN-Larch Shaded" panose="02000000000000000000" pitchFamily="50" charset="0"/>
              </a:rPr>
              <a:t>“</a:t>
            </a:r>
            <a:r>
              <a:rPr lang="en-US" sz="3200" dirty="0" err="1">
                <a:solidFill>
                  <a:schemeClr val="accent2">
                    <a:lumMod val="75000"/>
                  </a:schemeClr>
                </a:solidFill>
                <a:latin typeface="SVN-Larch Shaded" panose="02000000000000000000" pitchFamily="50" charset="0"/>
              </a:rPr>
              <a:t>Còn</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lá</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buồm</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thì</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cứ</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căng</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phồng</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như</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ngực</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người</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khổng</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lồ</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đẩy</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thuyền</a:t>
            </a:r>
            <a:r>
              <a:rPr lang="en-US" sz="3200" dirty="0">
                <a:solidFill>
                  <a:schemeClr val="accent2">
                    <a:lumMod val="75000"/>
                  </a:schemeClr>
                </a:solidFill>
                <a:latin typeface="SVN-Larch Shaded" panose="02000000000000000000" pitchFamily="50" charset="0"/>
              </a:rPr>
              <a:t> </a:t>
            </a:r>
            <a:r>
              <a:rPr lang="en-US" sz="3200" dirty="0" err="1">
                <a:solidFill>
                  <a:schemeClr val="accent2">
                    <a:lumMod val="75000"/>
                  </a:schemeClr>
                </a:solidFill>
                <a:latin typeface="SVN-Larch Shaded" panose="02000000000000000000" pitchFamily="50" charset="0"/>
              </a:rPr>
              <a:t>đi</a:t>
            </a:r>
            <a:r>
              <a:rPr lang="en-US" sz="3200" dirty="0">
                <a:solidFill>
                  <a:schemeClr val="accent2">
                    <a:lumMod val="75000"/>
                  </a:schemeClr>
                </a:solidFill>
                <a:latin typeface="SVN-Larch Shaded" panose="02000000000000000000" pitchFamily="50" charset="0"/>
              </a:rPr>
              <a:t>.” </a:t>
            </a:r>
            <a:r>
              <a:rPr lang="en-US" sz="3200" dirty="0" err="1">
                <a:latin typeface="SVN-Larch Shaded" panose="02000000000000000000" pitchFamily="50" charset="0"/>
              </a:rPr>
              <a:t>có</a:t>
            </a:r>
            <a:r>
              <a:rPr lang="en-US" sz="3200" dirty="0">
                <a:latin typeface="SVN-Larch Shaded" panose="02000000000000000000" pitchFamily="50" charset="0"/>
              </a:rPr>
              <a:t> </a:t>
            </a:r>
            <a:r>
              <a:rPr lang="en-US" sz="3200" dirty="0" err="1">
                <a:latin typeface="SVN-Larch Shaded" panose="02000000000000000000" pitchFamily="50" charset="0"/>
              </a:rPr>
              <a:t>mấy</a:t>
            </a:r>
            <a:r>
              <a:rPr lang="en-US" sz="3200" dirty="0">
                <a:latin typeface="SVN-Larch Shaded" panose="02000000000000000000" pitchFamily="50" charset="0"/>
              </a:rPr>
              <a:t> </a:t>
            </a:r>
            <a:r>
              <a:rPr lang="en-US" sz="3200" dirty="0" err="1">
                <a:latin typeface="SVN-Larch Shaded" panose="02000000000000000000" pitchFamily="50" charset="0"/>
              </a:rPr>
              <a:t>quan</a:t>
            </a:r>
            <a:r>
              <a:rPr lang="en-US" sz="3200" dirty="0">
                <a:latin typeface="SVN-Larch Shaded" panose="02000000000000000000" pitchFamily="50" charset="0"/>
              </a:rPr>
              <a:t> </a:t>
            </a:r>
            <a:r>
              <a:rPr lang="en-US" sz="3200" dirty="0" err="1">
                <a:latin typeface="SVN-Larch Shaded" panose="02000000000000000000" pitchFamily="50" charset="0"/>
              </a:rPr>
              <a:t>hệ</a:t>
            </a:r>
            <a:r>
              <a:rPr lang="en-US" sz="3200" dirty="0">
                <a:latin typeface="SVN-Larch Shaded" panose="02000000000000000000" pitchFamily="50" charset="0"/>
              </a:rPr>
              <a:t> </a:t>
            </a:r>
            <a:r>
              <a:rPr lang="en-US" sz="3200" dirty="0" err="1">
                <a:latin typeface="SVN-Larch Shaded" panose="02000000000000000000" pitchFamily="50" charset="0"/>
              </a:rPr>
              <a:t>từ</a:t>
            </a:r>
            <a:r>
              <a:rPr lang="en-US" sz="3200" dirty="0">
                <a:latin typeface="SVN-Larch Shaded" panose="02000000000000000000" pitchFamily="50" charset="0"/>
              </a:rPr>
              <a:t>?</a:t>
            </a:r>
          </a:p>
        </p:txBody>
      </p:sp>
      <p:sp>
        <p:nvSpPr>
          <p:cNvPr id="23" name="Rectangle 22"/>
          <p:cNvSpPr/>
          <p:nvPr/>
        </p:nvSpPr>
        <p:spPr>
          <a:xfrm>
            <a:off x="6980776" y="4719185"/>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c) Ba </a:t>
            </a:r>
            <a:r>
              <a:rPr lang="en-US" sz="2800" dirty="0" err="1">
                <a:solidFill>
                  <a:schemeClr val="tx1"/>
                </a:solidFill>
                <a:latin typeface="#9Slide03 Cabin Condensed Mediu" panose="00000606000000000000" pitchFamily="2" charset="0"/>
                <a:cs typeface="Times New Roman" panose="02020603050405020304" pitchFamily="18" charset="0"/>
              </a:rPr>
              <a:t>quan</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hệ</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các</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p>
        </p:txBody>
      </p:sp>
      <p:sp>
        <p:nvSpPr>
          <p:cNvPr id="33" name="Rectangle 32"/>
          <p:cNvSpPr/>
          <p:nvPr/>
        </p:nvSpPr>
        <p:spPr>
          <a:xfrm>
            <a:off x="1059044" y="1093292"/>
            <a:ext cx="746384" cy="401260"/>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983442" y="3810365"/>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b) Hai </a:t>
            </a:r>
            <a:r>
              <a:rPr lang="en-US" sz="2800" dirty="0" err="1">
                <a:solidFill>
                  <a:schemeClr val="tx1"/>
                </a:solidFill>
                <a:latin typeface="#9Slide03 Cabin Condensed Mediu" panose="00000606000000000000" pitchFamily="2" charset="0"/>
                <a:cs typeface="Times New Roman" panose="02020603050405020304" pitchFamily="18" charset="0"/>
              </a:rPr>
              <a:t>quan</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hệ</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các</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p>
        </p:txBody>
      </p:sp>
      <p:sp>
        <p:nvSpPr>
          <p:cNvPr id="26" name="Rectangle 25"/>
          <p:cNvSpPr/>
          <p:nvPr/>
        </p:nvSpPr>
        <p:spPr>
          <a:xfrm>
            <a:off x="6980776" y="2806751"/>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a) </a:t>
            </a:r>
            <a:r>
              <a:rPr lang="en-US" sz="2800" dirty="0" err="1">
                <a:solidFill>
                  <a:schemeClr val="tx1"/>
                </a:solidFill>
                <a:latin typeface="#9Slide03 Cabin Condensed Mediu" panose="00000606000000000000" pitchFamily="2" charset="0"/>
                <a:cs typeface="Times New Roman" panose="02020603050405020304" pitchFamily="18" charset="0"/>
              </a:rPr>
              <a:t>Một</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quan</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hệ</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Đó</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là</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từ</a:t>
            </a:r>
            <a:r>
              <a:rPr lang="en-US" sz="2800" dirty="0">
                <a:solidFill>
                  <a:schemeClr val="tx1"/>
                </a:solidFill>
                <a:latin typeface="#9Slide03 Cabin Condensed Mediu" panose="00000606000000000000" pitchFamily="2" charset="0"/>
                <a:cs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63355" y="254370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924427" y="35669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718705" y="4503737"/>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345044" y="1093292"/>
            <a:ext cx="657484" cy="401260"/>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7562" y="1575943"/>
            <a:ext cx="643370" cy="401260"/>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9422" y="1004392"/>
            <a:ext cx="4953810" cy="1569660"/>
          </a:xfrm>
          <a:prstGeom prst="rect">
            <a:avLst/>
          </a:prstGeom>
        </p:spPr>
        <p:txBody>
          <a:bodyPr wrap="square">
            <a:spAutoFit/>
          </a:bodyPr>
          <a:lstStyle/>
          <a:p>
            <a:pPr algn="just">
              <a:spcBef>
                <a:spcPts val="300"/>
              </a:spcBef>
              <a:spcAft>
                <a:spcPts val="300"/>
              </a:spcAft>
              <a:tabLst>
                <a:tab pos="568325" algn="l"/>
              </a:tabLst>
            </a:pPr>
            <a:r>
              <a:rPr lang="en-US" sz="3200" dirty="0">
                <a:latin typeface="#9Slide03 Cabin Condensed Mediu" panose="00000606000000000000" pitchFamily="2" charset="0"/>
              </a:rPr>
              <a:t>	</a:t>
            </a:r>
            <a:r>
              <a:rPr lang="vi-VN" sz="3200" dirty="0">
                <a:latin typeface="#9Slide03 Cabin Condensed Mediu" panose="00000606000000000000" pitchFamily="2" charset="0"/>
              </a:rPr>
              <a:t>Còn lá buồm thì cứ căng phồng như ngực người khổng lồ đẩy thuyền </a:t>
            </a:r>
            <a:r>
              <a:rPr lang="en-US" sz="3200" dirty="0" err="1">
                <a:latin typeface="#9Slide03 Cabin Condensed Mediu" panose="00000606000000000000" pitchFamily="2" charset="0"/>
              </a:rPr>
              <a:t>đi</a:t>
            </a:r>
            <a:r>
              <a:rPr lang="en-US" sz="3200" dirty="0">
                <a:latin typeface="#9Slide03 Cabin Condensed Mediu" panose="00000606000000000000" pitchFamily="2" charset="0"/>
              </a:rPr>
              <a:t>.</a:t>
            </a:r>
            <a:endParaRPr lang="vi-VN" sz="3200" dirty="0">
              <a:latin typeface="#9Slide03 Cabin Condensed Mediu" panose="00000606000000000000" pitchFamily="2" charset="0"/>
            </a:endParaRPr>
          </a:p>
        </p:txBody>
      </p:sp>
      <p:pic>
        <p:nvPicPr>
          <p:cNvPr id="18" name="Picture 2" descr="Tìm hiểu ý nghĩa tranh thuận buồm xuôi gió trong phong thủ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3722" y="2823251"/>
            <a:ext cx="2878687" cy="1850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4" descr="3,099 BEST Muscle Man Clipart IMAGES, STOCK PHOTOS &amp;amp; VECTORS | Adobe St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31661">
            <a:off x="2916701" y="3975095"/>
            <a:ext cx="2563009" cy="2032343"/>
          </a:xfrm>
          <a:prstGeom prst="rect">
            <a:avLst/>
          </a:prstGeom>
          <a:solidFill>
            <a:srgbClr val="FFFFFF">
              <a:shade val="85000"/>
            </a:srgbClr>
          </a:solidFill>
          <a:ln w="190500" cap="sq">
            <a:solidFill>
              <a:srgbClr val="E6E6E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42705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m-thanh-tra-loi-dung-www_nhacchuongvui_com.wav"/>
                                        </p:tgtEl>
                                      </p:cMediaNode>
                                    </p:audio>
                                  </p:subTnLst>
                                </p:cTn>
                              </p:par>
                            </p:childTnLst>
                          </p:cTn>
                        </p:par>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33" grpId="0" animBg="1"/>
      <p:bldP spid="25" grpId="0" animBg="1"/>
      <p:bldP spid="26"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025" r="9192" b="24512"/>
          <a:stretch/>
        </p:blipFill>
        <p:spPr>
          <a:xfrm>
            <a:off x="0" y="687261"/>
            <a:ext cx="11832250" cy="6011334"/>
          </a:xfrm>
          <a:prstGeom prst="rect">
            <a:avLst/>
          </a:prstGeom>
        </p:spPr>
      </p:pic>
      <p:sp>
        <p:nvSpPr>
          <p:cNvPr id="6" name="Rectangle 5"/>
          <p:cNvSpPr>
            <a:spLocks noChangeArrowheads="1"/>
          </p:cNvSpPr>
          <p:nvPr/>
        </p:nvSpPr>
        <p:spPr bwMode="auto">
          <a:xfrm>
            <a:off x="1767052" y="2625399"/>
            <a:ext cx="90872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261938"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1.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là</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u="sng" dirty="0">
                <a:solidFill>
                  <a:srgbClr val="FF00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u="sng" dirty="0" err="1">
                <a:solidFill>
                  <a:srgbClr val="FF0000"/>
                </a:solidFill>
                <a:latin typeface="UVN Sang Song Nang" panose="03030802040007090B04" pitchFamily="66" charset="0"/>
                <a:ea typeface=".黑体-??" panose="02000500000000000000" pitchFamily="2" charset="-122"/>
                <a:cs typeface=".黑体-??" panose="02000500000000000000" pitchFamily="2" charset="-122"/>
                <a:sym typeface="+mn-lt"/>
              </a:rPr>
              <a:t>nố</a:t>
            </a:r>
            <a:r>
              <a:rPr lang="en-US" altLang="zh-CN" sz="3200" dirty="0" err="1">
                <a:solidFill>
                  <a:srgbClr val="FF0000"/>
                </a:solidFill>
                <a:latin typeface="UVN Sang Song Nang" panose="03030802040007090B04" pitchFamily="66" charset="0"/>
                <a:ea typeface=".黑体-??" panose="02000500000000000000" pitchFamily="2" charset="-122"/>
                <a:cs typeface=".黑体-??" panose="02000500000000000000" pitchFamily="2" charset="-122"/>
                <a:sym typeface="+mn-lt"/>
              </a:rPr>
              <a:t>i</a:t>
            </a:r>
            <a:r>
              <a:rPr lang="en-US" altLang="zh-CN" sz="3200" dirty="0">
                <a:solidFill>
                  <a:srgbClr val="FF000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các</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ngữ</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hoặc</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các</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câu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nhằm</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thể</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hiện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mối</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giữa</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những</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ngữ</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hoặc</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câu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ấy</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với</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nhau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p>
          <a:p>
            <a:pPr eaLnBrk="1" hangingPunct="1"/>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VD: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và</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với</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hay,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hoặc</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nhưng</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mà</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còn</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thì</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của</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ở,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tại</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bằng</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như</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để</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về</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a:t>
            </a:r>
            <a:endParaRPr lang="zh-CN" altLang="en-US"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endParaRPr>
          </a:p>
        </p:txBody>
      </p:sp>
      <p:sp>
        <p:nvSpPr>
          <p:cNvPr id="7" name="Rectangle 6"/>
          <p:cNvSpPr>
            <a:spLocks noChangeArrowheads="1"/>
          </p:cNvSpPr>
          <p:nvPr/>
        </p:nvSpPr>
        <p:spPr bwMode="auto">
          <a:xfrm>
            <a:off x="1591733" y="2207106"/>
            <a:ext cx="9262534" cy="404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261938"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80000"/>
              </a:lnSpc>
            </a:pP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2.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Nhiều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khi</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ngữ</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trong</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câu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được</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nối</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với</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nhau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bằng</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một</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cặp</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từ</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Ví</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dụ</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p>
          <a:p>
            <a:pPr marL="457200" indent="-457200" algn="just" eaLnBrk="1" hangingPunct="1">
              <a:lnSpc>
                <a:spcPct val="80000"/>
              </a:lnSpc>
              <a:buFontTx/>
              <a:buChar char="-"/>
            </a:pP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Vì</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nên</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 Do…</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nên</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Nhờ</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mà</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biểu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thị</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nguyên</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nhân</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 – </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kết</a:t>
            </a:r>
            <a:r>
              <a:rPr lang="en-US" altLang="zh-CN" sz="3200" dirty="0">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9999"/>
                </a:solidFill>
                <a:latin typeface="UVN Sang Song Nang" panose="03030802040007090B04" pitchFamily="66" charset="0"/>
                <a:ea typeface=".黑体-??" panose="02000500000000000000" pitchFamily="2" charset="-122"/>
                <a:cs typeface=".黑体-??" panose="02000500000000000000" pitchFamily="2" charset="-122"/>
                <a:sym typeface="+mn-lt"/>
              </a:rPr>
              <a:t>quả</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p>
          <a:p>
            <a:pPr marL="457200" indent="-457200" algn="just" eaLnBrk="1" hangingPunct="1">
              <a:lnSpc>
                <a:spcPct val="80000"/>
              </a:lnSpc>
              <a:buFontTx/>
              <a:buChar char="-"/>
            </a:pP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Nếu</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thì</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Hễ</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thì</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biểu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thị</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giả</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thiết</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kết</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quả</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điều</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kiện</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kết</a:t>
            </a:r>
            <a:r>
              <a:rPr lang="en-US" altLang="zh-CN" sz="3200" dirty="0">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chemeClr val="accent2">
                    <a:lumMod val="75000"/>
                  </a:schemeClr>
                </a:solidFill>
                <a:latin typeface="UVN Sang Song Nang" panose="03030802040007090B04" pitchFamily="66" charset="0"/>
                <a:ea typeface=".黑体-??" panose="02000500000000000000" pitchFamily="2" charset="-122"/>
                <a:cs typeface=".黑体-??" panose="02000500000000000000" pitchFamily="2" charset="-122"/>
                <a:sym typeface="+mn-lt"/>
              </a:rPr>
              <a:t>quả</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p>
          <a:p>
            <a:pPr marL="457200" indent="-457200" algn="just" eaLnBrk="1" hangingPunct="1">
              <a:lnSpc>
                <a:spcPct val="80000"/>
              </a:lnSpc>
              <a:buFontTx/>
              <a:buChar char="-"/>
            </a:pP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Tuy</a:t>
            </a:r>
            <a:r>
              <a:rPr lang="en-US" altLang="zh-CN" sz="3200" dirty="0">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nhưng</a:t>
            </a:r>
            <a:r>
              <a:rPr lang="en-US" altLang="zh-CN" sz="3200" dirty="0">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Mặc</a:t>
            </a:r>
            <a:r>
              <a:rPr lang="en-US" altLang="zh-CN" sz="3200" dirty="0">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dù</a:t>
            </a:r>
            <a:r>
              <a:rPr lang="en-US" altLang="zh-CN" sz="3200" dirty="0">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nhưng</a:t>
            </a:r>
            <a:r>
              <a:rPr lang="en-US" altLang="zh-CN" sz="3200" dirty="0">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biểu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thị</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tương</a:t>
            </a:r>
            <a:r>
              <a:rPr lang="en-US" altLang="zh-CN" sz="3200" dirty="0">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B050"/>
                </a:solidFill>
                <a:latin typeface="UVN Sang Song Nang" panose="03030802040007090B04" pitchFamily="66" charset="0"/>
                <a:ea typeface=".黑体-??" panose="02000500000000000000" pitchFamily="2" charset="-122"/>
                <a:cs typeface=".黑体-??" panose="02000500000000000000" pitchFamily="2" charset="-122"/>
                <a:sym typeface="+mn-lt"/>
              </a:rPr>
              <a:t>phản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p>
          <a:p>
            <a:pPr marL="457200" indent="-457200" algn="just" eaLnBrk="1" hangingPunct="1">
              <a:lnSpc>
                <a:spcPct val="80000"/>
              </a:lnSpc>
              <a:buFontTx/>
              <a:buChar char="-"/>
            </a:pP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Không</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những</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mà</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Không</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chỉ</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mà</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biểu</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thị</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quan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hệ</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tăng</a:t>
            </a:r>
            <a:r>
              <a:rPr lang="en-US" altLang="zh-CN"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 </a:t>
            </a:r>
            <a:r>
              <a:rPr lang="en-US" altLang="zh-CN" sz="3200" dirty="0" err="1">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rPr>
              <a:t>tiến</a:t>
            </a:r>
            <a:r>
              <a:rPr lang="en-US" altLang="zh-CN" sz="3200" dirty="0">
                <a:solidFill>
                  <a:srgbClr val="002060"/>
                </a:solidFill>
                <a:latin typeface="UVN Sang Song Nang" panose="03030802040007090B04" pitchFamily="66" charset="0"/>
                <a:ea typeface=".黑体-??" panose="02000500000000000000" pitchFamily="2" charset="-122"/>
                <a:cs typeface=".黑体-??" panose="02000500000000000000" pitchFamily="2" charset="-122"/>
                <a:sym typeface="+mn-lt"/>
              </a:rPr>
              <a:t>).</a:t>
            </a:r>
            <a:endParaRPr lang="zh-CN" altLang="en-US" sz="3200" dirty="0">
              <a:solidFill>
                <a:srgbClr val="7030A0"/>
              </a:solidFill>
              <a:latin typeface="UVN Sang Song Nang" panose="03030802040007090B04" pitchFamily="66" charset="0"/>
              <a:ea typeface=".黑体-??" panose="02000500000000000000" pitchFamily="2" charset="-122"/>
              <a:cs typeface=".黑体-??" panose="02000500000000000000" pitchFamily="2" charset="-122"/>
              <a:sym typeface="+mn-lt"/>
            </a:endParaRPr>
          </a:p>
        </p:txBody>
      </p:sp>
      <p:pic>
        <p:nvPicPr>
          <p:cNvPr id="8" name="图片 15">
            <a:extLst>
              <a:ext uri="{FF2B5EF4-FFF2-40B4-BE49-F238E27FC236}">
                <a16:creationId xmlns:a16="http://schemas.microsoft.com/office/drawing/2014/main" id="{39E7215E-F05F-42FB-BCBD-EFDE3A6C6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0116"/>
            <a:ext cx="4676312" cy="2477222"/>
          </a:xfrm>
          <a:prstGeom prst="rect">
            <a:avLst/>
          </a:prstGeom>
        </p:spPr>
      </p:pic>
      <p:sp>
        <p:nvSpPr>
          <p:cNvPr id="11" name="TextBox 2">
            <a:extLst>
              <a:ext uri="{FF2B5EF4-FFF2-40B4-BE49-F238E27FC236}">
                <a16:creationId xmlns:a16="http://schemas.microsoft.com/office/drawing/2014/main" id="{DAD74091-CF1D-4B74-910A-CD7AD21F037C}"/>
              </a:ext>
            </a:extLst>
          </p:cNvPr>
          <p:cNvSpPr txBox="1"/>
          <p:nvPr/>
        </p:nvSpPr>
        <p:spPr>
          <a:xfrm rot="21165837">
            <a:off x="578929" y="666882"/>
            <a:ext cx="3363339" cy="707886"/>
          </a:xfrm>
          <a:prstGeom prst="rect">
            <a:avLst/>
          </a:prstGeom>
          <a:noFill/>
        </p:spPr>
        <p:txBody>
          <a:bodyPr wrap="square" rtlCol="0">
            <a:spAutoFit/>
          </a:bodyPr>
          <a:lstStyle/>
          <a:p>
            <a:pPr algn="ctr"/>
            <a:r>
              <a:rPr lang="en-US" altLang="zh-CN" sz="4000" b="1" spc="600" dirty="0" err="1">
                <a:solidFill>
                  <a:schemeClr val="accent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Quan</a:t>
            </a:r>
            <a:r>
              <a:rPr lang="en-US" altLang="zh-CN" sz="4000" b="1" spc="600" dirty="0">
                <a:solidFill>
                  <a:schemeClr val="accent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4000" b="1" spc="600" dirty="0" err="1">
                <a:solidFill>
                  <a:schemeClr val="accent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hệ</a:t>
            </a:r>
            <a:r>
              <a:rPr lang="en-US" altLang="zh-CN" sz="4000" b="1" spc="600" dirty="0">
                <a:solidFill>
                  <a:schemeClr val="accent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 </a:t>
            </a:r>
            <a:r>
              <a:rPr lang="en-US" altLang="zh-CN" sz="4000" b="1" spc="600" dirty="0" err="1">
                <a:solidFill>
                  <a:schemeClr val="accent2">
                    <a:lumMod val="75000"/>
                  </a:schemeClr>
                </a:solidFill>
                <a:latin typeface="UVN Mang Tre" panose="00000400000000000000" pitchFamily="2" charset="0"/>
                <a:ea typeface=".黑体-??" panose="02000500000000000000" pitchFamily="2" charset="-122"/>
                <a:cs typeface=".黑体-??" panose="02000500000000000000" pitchFamily="2" charset="-122"/>
                <a:sym typeface="+mn-lt"/>
              </a:rPr>
              <a:t>từ</a:t>
            </a:r>
            <a:endParaRPr lang="zh-CN" altLang="en-US" sz="4000" b="1" spc="600" dirty="0">
              <a:solidFill>
                <a:schemeClr val="accent2">
                  <a:lumMod val="75000"/>
                </a:schemeClr>
              </a:solidFill>
              <a:latin typeface="UVN Mang Tre" panose="00000400000000000000" pitchFamily="2" charset="0"/>
              <a:ea typeface=".黑体-??" panose="02000500000000000000" pitchFamily="2" charset="-122"/>
              <a:cs typeface=".黑体-??" panose="02000500000000000000" pitchFamily="2" charset="-122"/>
              <a:sym typeface="+mn-lt"/>
            </a:endParaRPr>
          </a:p>
        </p:txBody>
      </p:sp>
    </p:spTree>
    <p:extLst>
      <p:ext uri="{BB962C8B-B14F-4D97-AF65-F5344CB8AC3E}">
        <p14:creationId xmlns:p14="http://schemas.microsoft.com/office/powerpoint/2010/main" val="887554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顶角 29"/>
          <p:cNvSpPr/>
          <p:nvPr/>
        </p:nvSpPr>
        <p:spPr>
          <a:xfrm rot="5400000" flipH="1">
            <a:off x="7904166" y="-156413"/>
            <a:ext cx="1382337" cy="4704733"/>
          </a:xfrm>
          <a:prstGeom prst="round2SameRect">
            <a:avLst>
              <a:gd name="adj1" fmla="val 50000"/>
              <a:gd name="adj2" fmla="val 0"/>
            </a:avLst>
          </a:prstGeom>
          <a:solidFill>
            <a:srgbClr val="BBC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26" name="矩形: 圆顶角 25"/>
          <p:cNvSpPr/>
          <p:nvPr/>
        </p:nvSpPr>
        <p:spPr>
          <a:xfrm rot="16200000">
            <a:off x="4616059" y="1420031"/>
            <a:ext cx="1382337" cy="1551847"/>
          </a:xfrm>
          <a:prstGeom prst="round2SameRect">
            <a:avLst>
              <a:gd name="adj1" fmla="val 50000"/>
              <a:gd name="adj2" fmla="val 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黑体-韩语" panose="02000500000000000000" pitchFamily="2" charset="-122"/>
              <a:ea typeface=".黑体-韩语" panose="02000500000000000000" pitchFamily="2" charset="-122"/>
              <a:cs typeface="+mn-ea"/>
              <a:sym typeface="+mn-lt"/>
            </a:endParaRPr>
          </a:p>
        </p:txBody>
      </p:sp>
      <p:sp>
        <p:nvSpPr>
          <p:cNvPr id="11" name="TextBox 25"/>
          <p:cNvSpPr txBox="1"/>
          <p:nvPr/>
        </p:nvSpPr>
        <p:spPr>
          <a:xfrm flipH="1">
            <a:off x="6399909" y="1507408"/>
            <a:ext cx="4144920" cy="1292662"/>
          </a:xfrm>
          <a:prstGeom prst="rect">
            <a:avLst/>
          </a:prstGeom>
          <a:noFill/>
        </p:spPr>
        <p:txBody>
          <a:bodyPr wrap="square" lIns="0" tIns="0" rIns="0" bIns="0" rtlCol="0">
            <a:spAutoFit/>
            <a:scene3d>
              <a:camera prst="orthographicFront"/>
              <a:lightRig rig="threePt" dir="t"/>
            </a:scene3d>
          </a:bodyPr>
          <a:lstStyle/>
          <a:p>
            <a:pPr lvl="0" algn="just" fontAlgn="base"/>
            <a:r>
              <a:rPr kumimoji="1" lang="en-US" altLang="zh-CN" sz="2800" noProof="1">
                <a:solidFill>
                  <a:schemeClr val="bg1"/>
                </a:solidFill>
                <a:latin typeface="SVN-Larch Shaded" panose="02000000000000000000" pitchFamily="50" charset="0"/>
                <a:ea typeface=".黑体-??" panose="02000500000000000000" pitchFamily="2" charset="-122"/>
                <a:cs typeface=".黑体-??" panose="02000500000000000000" pitchFamily="2" charset="-122"/>
                <a:sym typeface="+mn-lt"/>
              </a:rPr>
              <a:t>Đọc-hiểu văn bản miêu tả dòng sông, cánh buồm và làm được bài tập lựa chọn câu đúng.</a:t>
            </a:r>
            <a:endParaRPr lang="zh-CN" altLang="zh-CN" sz="2800" strike="noStrike" noProof="1">
              <a:solidFill>
                <a:schemeClr val="bg1"/>
              </a:solidFill>
              <a:effectLst/>
              <a:latin typeface="SVN-Larch Shaded" panose="02000000000000000000" pitchFamily="50" charset="0"/>
              <a:ea typeface=".黑体-??" panose="02000500000000000000" pitchFamily="2" charset="-122"/>
              <a:cs typeface=".黑体-??" panose="02000500000000000000" pitchFamily="2" charset="-122"/>
              <a:sym typeface="+mn-lt"/>
            </a:endParaRPr>
          </a:p>
        </p:txBody>
      </p:sp>
      <p:sp>
        <p:nvSpPr>
          <p:cNvPr id="18" name="TextBox 25"/>
          <p:cNvSpPr txBox="1"/>
          <p:nvPr/>
        </p:nvSpPr>
        <p:spPr>
          <a:xfrm flipH="1">
            <a:off x="4343588" y="1680080"/>
            <a:ext cx="2057760" cy="1107996"/>
          </a:xfrm>
          <a:prstGeom prst="rect">
            <a:avLst/>
          </a:prstGeom>
          <a:noFill/>
        </p:spPr>
        <p:txBody>
          <a:bodyPr wrap="square" lIns="0" tIns="0" rIns="0" bIns="0" rtlCol="0">
            <a:spAutoFit/>
            <a:scene3d>
              <a:camera prst="orthographicFront"/>
              <a:lightRig rig="threePt" dir="t"/>
            </a:scene3d>
          </a:bodyPr>
          <a:lstStyle/>
          <a:p>
            <a:pPr lvl="0" algn="ctr" fontAlgn="base"/>
            <a:r>
              <a:rPr lang="en-US" altLang="zh-CN" sz="7200" b="1" strike="noStrike" noProof="1">
                <a:solidFill>
                  <a:schemeClr val="bg1"/>
                </a:solidFill>
                <a:effectLst/>
                <a:latin typeface="LNTH-Oliver" panose="00000400000000000000" pitchFamily="2" charset="0"/>
                <a:ea typeface=".黑体-韩语" panose="02000500000000000000" pitchFamily="2" charset="-122"/>
                <a:cs typeface="+mn-ea"/>
                <a:sym typeface="+mn-lt"/>
              </a:rPr>
              <a:t>1</a:t>
            </a:r>
          </a:p>
        </p:txBody>
      </p:sp>
      <p:sp>
        <p:nvSpPr>
          <p:cNvPr id="20" name="TextBox 25"/>
          <p:cNvSpPr txBox="1"/>
          <p:nvPr/>
        </p:nvSpPr>
        <p:spPr>
          <a:xfrm flipH="1">
            <a:off x="4284326" y="3890036"/>
            <a:ext cx="2057760" cy="369332"/>
          </a:xfrm>
          <a:prstGeom prst="rect">
            <a:avLst/>
          </a:prstGeom>
          <a:noFill/>
        </p:spPr>
        <p:txBody>
          <a:bodyPr wrap="square" lIns="0" tIns="0" rIns="0" bIns="0" rtlCol="0">
            <a:spAutoFit/>
            <a:scene3d>
              <a:camera prst="orthographicFront"/>
              <a:lightRig rig="threePt" dir="t"/>
            </a:scene3d>
          </a:bodyPr>
          <a:lstStyle/>
          <a:p>
            <a:pPr lvl="0" algn="ctr" fontAlgn="base"/>
            <a:r>
              <a:rPr lang="en-US" altLang="zh-CN" sz="2400" b="1" strike="noStrike" noProof="1">
                <a:solidFill>
                  <a:schemeClr val="bg1"/>
                </a:solidFill>
                <a:effectLst/>
                <a:latin typeface=".黑体-韩语" panose="02000500000000000000" pitchFamily="2" charset="-122"/>
                <a:ea typeface=".黑体-韩语" panose="02000500000000000000" pitchFamily="2" charset="-122"/>
                <a:cs typeface="+mn-ea"/>
                <a:sym typeface="+mn-lt"/>
              </a:rPr>
              <a:t>PART 3</a:t>
            </a:r>
          </a:p>
        </p:txBody>
      </p:sp>
      <p:pic>
        <p:nvPicPr>
          <p:cNvPr id="23" name="图片 22">
            <a:extLst>
              <a:ext uri="{FF2B5EF4-FFF2-40B4-BE49-F238E27FC236}">
                <a16:creationId xmlns:a16="http://schemas.microsoft.com/office/drawing/2014/main" id="{646D0AFC-5C8B-4E81-AA60-56630543D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rot="20876792">
            <a:off x="10565204" y="1344349"/>
            <a:ext cx="1192158" cy="206041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51" y="412975"/>
            <a:ext cx="4306176" cy="1891763"/>
          </a:xfrm>
          <a:prstGeom prst="rect">
            <a:avLst/>
          </a:prstGeom>
        </p:spPr>
      </p:pic>
      <p:sp>
        <p:nvSpPr>
          <p:cNvPr id="25" name="矩形: 圆顶角 29"/>
          <p:cNvSpPr/>
          <p:nvPr/>
        </p:nvSpPr>
        <p:spPr>
          <a:xfrm rot="5400000" flipH="1">
            <a:off x="7904166" y="1636623"/>
            <a:ext cx="1382337" cy="4704733"/>
          </a:xfrm>
          <a:prstGeom prst="round2SameRect">
            <a:avLst>
              <a:gd name="adj1" fmla="val 50000"/>
              <a:gd name="adj2" fmla="val 0"/>
            </a:avLst>
          </a:prstGeom>
          <a:solidFill>
            <a:srgbClr val="BBC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4" name="矩形: 圆顶角 25"/>
          <p:cNvSpPr/>
          <p:nvPr/>
        </p:nvSpPr>
        <p:spPr>
          <a:xfrm rot="16200000">
            <a:off x="4616059" y="3213067"/>
            <a:ext cx="1382337" cy="1551847"/>
          </a:xfrm>
          <a:prstGeom prst="round2SameRect">
            <a:avLst>
              <a:gd name="adj1" fmla="val 50000"/>
              <a:gd name="adj2" fmla="val 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黑体-韩语" panose="02000500000000000000" pitchFamily="2" charset="-122"/>
              <a:ea typeface=".黑体-韩语" panose="02000500000000000000" pitchFamily="2" charset="-122"/>
              <a:cs typeface="+mn-ea"/>
              <a:sym typeface="+mn-lt"/>
            </a:endParaRPr>
          </a:p>
        </p:txBody>
      </p:sp>
      <p:sp>
        <p:nvSpPr>
          <p:cNvPr id="35" name="TextBox 25"/>
          <p:cNvSpPr txBox="1"/>
          <p:nvPr/>
        </p:nvSpPr>
        <p:spPr>
          <a:xfrm flipH="1">
            <a:off x="6399909" y="3300444"/>
            <a:ext cx="4144920" cy="1292662"/>
          </a:xfrm>
          <a:prstGeom prst="rect">
            <a:avLst/>
          </a:prstGeom>
          <a:noFill/>
        </p:spPr>
        <p:txBody>
          <a:bodyPr wrap="square" lIns="0" tIns="0" rIns="0" bIns="0" rtlCol="0">
            <a:spAutoFit/>
            <a:scene3d>
              <a:camera prst="orthographicFront"/>
              <a:lightRig rig="threePt" dir="t"/>
            </a:scene3d>
          </a:bodyPr>
          <a:lstStyle/>
          <a:p>
            <a:pPr lvl="0" algn="just" fontAlgn="base"/>
            <a:r>
              <a:rPr kumimoji="1" lang="en-US" altLang="zh-CN" sz="2800" noProof="1">
                <a:solidFill>
                  <a:schemeClr val="bg1"/>
                </a:solidFill>
                <a:latin typeface="SVN-Larch Shaded" panose="02000000000000000000" pitchFamily="50" charset="0"/>
                <a:ea typeface=".黑体-??" panose="02000500000000000000" pitchFamily="2" charset="-122"/>
                <a:cs typeface=".黑体-??" panose="02000500000000000000" pitchFamily="2" charset="-122"/>
                <a:sym typeface="+mn-lt"/>
              </a:rPr>
              <a:t>Ôn tập, củng cố kiến thức về từ đồng nghĩa, từ trái nghĩa, từ đồng âm và quan hệ từ,…</a:t>
            </a:r>
            <a:endParaRPr lang="zh-CN" altLang="zh-CN" sz="2800" strike="noStrike" noProof="1">
              <a:solidFill>
                <a:schemeClr val="bg1"/>
              </a:solidFill>
              <a:effectLst/>
              <a:latin typeface="SVN-Larch Shaded" panose="02000000000000000000" pitchFamily="50" charset="0"/>
              <a:ea typeface=".黑体-??" panose="02000500000000000000" pitchFamily="2" charset="-122"/>
              <a:cs typeface=".黑体-??" panose="02000500000000000000" pitchFamily="2" charset="-122"/>
              <a:sym typeface="+mn-lt"/>
            </a:endParaRPr>
          </a:p>
        </p:txBody>
      </p:sp>
      <p:sp>
        <p:nvSpPr>
          <p:cNvPr id="36" name="TextBox 25"/>
          <p:cNvSpPr txBox="1"/>
          <p:nvPr/>
        </p:nvSpPr>
        <p:spPr>
          <a:xfrm flipH="1">
            <a:off x="4343588" y="3473116"/>
            <a:ext cx="2057760" cy="1107996"/>
          </a:xfrm>
          <a:prstGeom prst="rect">
            <a:avLst/>
          </a:prstGeom>
          <a:noFill/>
        </p:spPr>
        <p:txBody>
          <a:bodyPr wrap="square" lIns="0" tIns="0" rIns="0" bIns="0" rtlCol="0">
            <a:spAutoFit/>
            <a:scene3d>
              <a:camera prst="orthographicFront"/>
              <a:lightRig rig="threePt" dir="t"/>
            </a:scene3d>
          </a:bodyPr>
          <a:lstStyle/>
          <a:p>
            <a:pPr lvl="0" algn="ctr" fontAlgn="base"/>
            <a:r>
              <a:rPr lang="en-US" altLang="zh-CN" sz="7200" b="1" strike="noStrike" noProof="1">
                <a:solidFill>
                  <a:schemeClr val="bg1"/>
                </a:solidFill>
                <a:effectLst/>
                <a:latin typeface="LNTH-Oliver" panose="00000400000000000000" pitchFamily="2" charset="0"/>
                <a:ea typeface=".黑体-韩语" panose="02000500000000000000" pitchFamily="2" charset="-122"/>
                <a:cs typeface="+mn-ea"/>
                <a:sym typeface="+mn-lt"/>
              </a:rPr>
              <a:t>2</a:t>
            </a:r>
          </a:p>
        </p:txBody>
      </p:sp>
      <p:pic>
        <p:nvPicPr>
          <p:cNvPr id="24" name="图片 23">
            <a:extLst>
              <a:ext uri="{FF2B5EF4-FFF2-40B4-BE49-F238E27FC236}">
                <a16:creationId xmlns:a16="http://schemas.microsoft.com/office/drawing/2014/main" id="{B88A3B13-1654-4608-8C44-F5A740F258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rot="1149886">
            <a:off x="10350182" y="3649951"/>
            <a:ext cx="1192158" cy="20604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11" grpId="0"/>
      <p:bldP spid="18" grpId="0"/>
      <p:bldP spid="20" grpId="0"/>
      <p:bldP spid="25" grpId="0" animBg="1"/>
      <p:bldP spid="34" grpId="0" animBg="1"/>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顶角 29"/>
          <p:cNvSpPr/>
          <p:nvPr/>
        </p:nvSpPr>
        <p:spPr>
          <a:xfrm rot="5400000" flipH="1">
            <a:off x="8005766" y="630987"/>
            <a:ext cx="1382337" cy="4704733"/>
          </a:xfrm>
          <a:prstGeom prst="round2SameRect">
            <a:avLst>
              <a:gd name="adj1" fmla="val 50000"/>
              <a:gd name="adj2" fmla="val 0"/>
            </a:avLst>
          </a:prstGeom>
          <a:solidFill>
            <a:srgbClr val="BBC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26" name="矩形: 圆顶角 25"/>
          <p:cNvSpPr/>
          <p:nvPr/>
        </p:nvSpPr>
        <p:spPr>
          <a:xfrm rot="16200000">
            <a:off x="4717659" y="2207431"/>
            <a:ext cx="1382337" cy="1551847"/>
          </a:xfrm>
          <a:prstGeom prst="round2SameRect">
            <a:avLst>
              <a:gd name="adj1" fmla="val 50000"/>
              <a:gd name="adj2" fmla="val 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黑体-韩语" panose="02000500000000000000" pitchFamily="2" charset="-122"/>
              <a:ea typeface=".黑体-韩语" panose="02000500000000000000" pitchFamily="2" charset="-122"/>
              <a:cs typeface="+mn-ea"/>
              <a:sym typeface="+mn-lt"/>
            </a:endParaRPr>
          </a:p>
        </p:txBody>
      </p:sp>
      <p:sp>
        <p:nvSpPr>
          <p:cNvPr id="11" name="TextBox 25"/>
          <p:cNvSpPr txBox="1"/>
          <p:nvPr/>
        </p:nvSpPr>
        <p:spPr>
          <a:xfrm flipH="1">
            <a:off x="6501509" y="2294808"/>
            <a:ext cx="4144920" cy="1292662"/>
          </a:xfrm>
          <a:prstGeom prst="rect">
            <a:avLst/>
          </a:prstGeom>
          <a:noFill/>
        </p:spPr>
        <p:txBody>
          <a:bodyPr wrap="square" lIns="0" tIns="0" rIns="0" bIns="0" rtlCol="0">
            <a:spAutoFit/>
            <a:scene3d>
              <a:camera prst="orthographicFront"/>
              <a:lightRig rig="threePt" dir="t"/>
            </a:scene3d>
          </a:bodyPr>
          <a:lstStyle/>
          <a:p>
            <a:pPr lvl="0" algn="just" fontAlgn="base"/>
            <a:r>
              <a:rPr kumimoji="1" lang="en-US" altLang="zh-CN" sz="2800" noProof="1">
                <a:solidFill>
                  <a:schemeClr val="bg1"/>
                </a:solidFill>
                <a:latin typeface="SVN-Larch Shaded" panose="02000000000000000000" pitchFamily="50" charset="0"/>
                <a:ea typeface=".黑体-??" panose="02000500000000000000" pitchFamily="2" charset="-122"/>
                <a:cs typeface=".黑体-??" panose="02000500000000000000" pitchFamily="2" charset="-122"/>
                <a:sym typeface="+mn-lt"/>
              </a:rPr>
              <a:t>Đọc-hiểu văn bản miêu tả dòng sông, cánh buồm và làm được bài tập lựa chọn câu đúng.</a:t>
            </a:r>
            <a:endParaRPr lang="zh-CN" altLang="zh-CN" sz="2800" strike="noStrike" noProof="1">
              <a:solidFill>
                <a:schemeClr val="bg1"/>
              </a:solidFill>
              <a:effectLst/>
              <a:latin typeface="SVN-Larch Shaded" panose="02000000000000000000" pitchFamily="50" charset="0"/>
              <a:ea typeface=".黑体-??" panose="02000500000000000000" pitchFamily="2" charset="-122"/>
              <a:cs typeface=".黑体-??" panose="02000500000000000000" pitchFamily="2" charset="-122"/>
              <a:sym typeface="+mn-lt"/>
            </a:endParaRPr>
          </a:p>
        </p:txBody>
      </p:sp>
      <p:sp>
        <p:nvSpPr>
          <p:cNvPr id="18" name="TextBox 25"/>
          <p:cNvSpPr txBox="1"/>
          <p:nvPr/>
        </p:nvSpPr>
        <p:spPr>
          <a:xfrm flipH="1">
            <a:off x="4445188" y="2467480"/>
            <a:ext cx="2057760" cy="1107996"/>
          </a:xfrm>
          <a:prstGeom prst="rect">
            <a:avLst/>
          </a:prstGeom>
          <a:noFill/>
        </p:spPr>
        <p:txBody>
          <a:bodyPr wrap="square" lIns="0" tIns="0" rIns="0" bIns="0" rtlCol="0">
            <a:spAutoFit/>
            <a:scene3d>
              <a:camera prst="orthographicFront"/>
              <a:lightRig rig="threePt" dir="t"/>
            </a:scene3d>
          </a:bodyPr>
          <a:lstStyle/>
          <a:p>
            <a:pPr lvl="0" algn="ctr" fontAlgn="base"/>
            <a:r>
              <a:rPr lang="en-US" altLang="zh-CN" sz="7200" b="1" strike="noStrike" noProof="1">
                <a:solidFill>
                  <a:schemeClr val="bg1"/>
                </a:solidFill>
                <a:effectLst/>
                <a:latin typeface="LNTH-Oliver" panose="00000400000000000000" pitchFamily="2" charset="0"/>
                <a:ea typeface=".黑体-韩语" panose="02000500000000000000" pitchFamily="2" charset="-122"/>
                <a:cs typeface="+mn-ea"/>
                <a:sym typeface="+mn-lt"/>
              </a:rPr>
              <a:t>1</a:t>
            </a:r>
          </a:p>
        </p:txBody>
      </p:sp>
      <p:sp>
        <p:nvSpPr>
          <p:cNvPr id="20" name="TextBox 25"/>
          <p:cNvSpPr txBox="1"/>
          <p:nvPr/>
        </p:nvSpPr>
        <p:spPr>
          <a:xfrm flipH="1">
            <a:off x="4385926" y="4677436"/>
            <a:ext cx="2057760" cy="369332"/>
          </a:xfrm>
          <a:prstGeom prst="rect">
            <a:avLst/>
          </a:prstGeom>
          <a:noFill/>
        </p:spPr>
        <p:txBody>
          <a:bodyPr wrap="square" lIns="0" tIns="0" rIns="0" bIns="0" rtlCol="0">
            <a:spAutoFit/>
            <a:scene3d>
              <a:camera prst="orthographicFront"/>
              <a:lightRig rig="threePt" dir="t"/>
            </a:scene3d>
          </a:bodyPr>
          <a:lstStyle/>
          <a:p>
            <a:pPr lvl="0" algn="ctr" fontAlgn="base"/>
            <a:r>
              <a:rPr lang="en-US" altLang="zh-CN" sz="2400" b="1" strike="noStrike" noProof="1">
                <a:solidFill>
                  <a:schemeClr val="bg1"/>
                </a:solidFill>
                <a:effectLst/>
                <a:latin typeface=".黑体-韩语" panose="02000500000000000000" pitchFamily="2" charset="-122"/>
                <a:ea typeface=".黑体-韩语" panose="02000500000000000000" pitchFamily="2" charset="-122"/>
                <a:cs typeface="+mn-ea"/>
                <a:sym typeface="+mn-lt"/>
              </a:rPr>
              <a:t>PART 3</a:t>
            </a:r>
          </a:p>
        </p:txBody>
      </p:sp>
      <p:sp>
        <p:nvSpPr>
          <p:cNvPr id="25" name="矩形: 圆顶角 29"/>
          <p:cNvSpPr/>
          <p:nvPr/>
        </p:nvSpPr>
        <p:spPr>
          <a:xfrm rot="5400000" flipH="1">
            <a:off x="8005766" y="2424023"/>
            <a:ext cx="1382337" cy="4704733"/>
          </a:xfrm>
          <a:prstGeom prst="round2SameRect">
            <a:avLst>
              <a:gd name="adj1" fmla="val 50000"/>
              <a:gd name="adj2" fmla="val 0"/>
            </a:avLst>
          </a:prstGeom>
          <a:solidFill>
            <a:srgbClr val="BBC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4" name="矩形: 圆顶角 25"/>
          <p:cNvSpPr/>
          <p:nvPr/>
        </p:nvSpPr>
        <p:spPr>
          <a:xfrm rot="16200000">
            <a:off x="4717659" y="4000467"/>
            <a:ext cx="1382337" cy="1551847"/>
          </a:xfrm>
          <a:prstGeom prst="round2SameRect">
            <a:avLst>
              <a:gd name="adj1" fmla="val 50000"/>
              <a:gd name="adj2" fmla="val 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黑体-韩语" panose="02000500000000000000" pitchFamily="2" charset="-122"/>
              <a:ea typeface=".黑体-韩语" panose="02000500000000000000" pitchFamily="2" charset="-122"/>
              <a:cs typeface="+mn-ea"/>
              <a:sym typeface="+mn-lt"/>
            </a:endParaRPr>
          </a:p>
        </p:txBody>
      </p:sp>
      <p:sp>
        <p:nvSpPr>
          <p:cNvPr id="35" name="TextBox 25"/>
          <p:cNvSpPr txBox="1"/>
          <p:nvPr/>
        </p:nvSpPr>
        <p:spPr>
          <a:xfrm flipH="1">
            <a:off x="6501509" y="4087844"/>
            <a:ext cx="4144920" cy="1292662"/>
          </a:xfrm>
          <a:prstGeom prst="rect">
            <a:avLst/>
          </a:prstGeom>
          <a:noFill/>
        </p:spPr>
        <p:txBody>
          <a:bodyPr wrap="square" lIns="0" tIns="0" rIns="0" bIns="0" rtlCol="0">
            <a:spAutoFit/>
            <a:scene3d>
              <a:camera prst="orthographicFront"/>
              <a:lightRig rig="threePt" dir="t"/>
            </a:scene3d>
          </a:bodyPr>
          <a:lstStyle/>
          <a:p>
            <a:pPr lvl="0" algn="just" fontAlgn="base"/>
            <a:r>
              <a:rPr kumimoji="1" lang="en-US" altLang="zh-CN" sz="2800" noProof="1">
                <a:solidFill>
                  <a:schemeClr val="bg1"/>
                </a:solidFill>
                <a:latin typeface="SVN-Larch Shaded" panose="02000000000000000000" pitchFamily="50" charset="0"/>
                <a:ea typeface=".黑体-??" panose="02000500000000000000" pitchFamily="2" charset="-122"/>
                <a:cs typeface=".黑体-??" panose="02000500000000000000" pitchFamily="2" charset="-122"/>
                <a:sym typeface="+mn-lt"/>
              </a:rPr>
              <a:t>Ôn tập, củng cố kiến thức về từ đồng nghĩa, từ trái nghĩa, từ đồng âm và quan hệ từ,…</a:t>
            </a:r>
            <a:endParaRPr lang="zh-CN" altLang="zh-CN" sz="2800" strike="noStrike" noProof="1">
              <a:solidFill>
                <a:schemeClr val="bg1"/>
              </a:solidFill>
              <a:effectLst/>
              <a:latin typeface="SVN-Larch Shaded" panose="02000000000000000000" pitchFamily="50" charset="0"/>
              <a:ea typeface=".黑体-??" panose="02000500000000000000" pitchFamily="2" charset="-122"/>
              <a:cs typeface=".黑体-??" panose="02000500000000000000" pitchFamily="2" charset="-122"/>
              <a:sym typeface="+mn-lt"/>
            </a:endParaRPr>
          </a:p>
        </p:txBody>
      </p:sp>
      <p:sp>
        <p:nvSpPr>
          <p:cNvPr id="36" name="TextBox 25"/>
          <p:cNvSpPr txBox="1"/>
          <p:nvPr/>
        </p:nvSpPr>
        <p:spPr>
          <a:xfrm flipH="1">
            <a:off x="4445188" y="4260516"/>
            <a:ext cx="2057760" cy="1107996"/>
          </a:xfrm>
          <a:prstGeom prst="rect">
            <a:avLst/>
          </a:prstGeom>
          <a:noFill/>
        </p:spPr>
        <p:txBody>
          <a:bodyPr wrap="square" lIns="0" tIns="0" rIns="0" bIns="0" rtlCol="0">
            <a:spAutoFit/>
            <a:scene3d>
              <a:camera prst="orthographicFront"/>
              <a:lightRig rig="threePt" dir="t"/>
            </a:scene3d>
          </a:bodyPr>
          <a:lstStyle/>
          <a:p>
            <a:pPr lvl="0" algn="ctr" fontAlgn="base"/>
            <a:r>
              <a:rPr lang="en-US" altLang="zh-CN" sz="7200" b="1" strike="noStrike" noProof="1">
                <a:solidFill>
                  <a:schemeClr val="bg1"/>
                </a:solidFill>
                <a:effectLst/>
                <a:latin typeface="LNTH-Oliver" panose="00000400000000000000" pitchFamily="2" charset="0"/>
                <a:ea typeface=".黑体-韩语" panose="02000500000000000000" pitchFamily="2" charset="-122"/>
                <a:cs typeface="+mn-ea"/>
                <a:sym typeface="+mn-lt"/>
              </a:rPr>
              <a:t>2</a:t>
            </a:r>
          </a:p>
        </p:txBody>
      </p:sp>
      <p:sp>
        <p:nvSpPr>
          <p:cNvPr id="3" name="TextBox 2"/>
          <p:cNvSpPr txBox="1"/>
          <p:nvPr/>
        </p:nvSpPr>
        <p:spPr>
          <a:xfrm>
            <a:off x="6344568" y="1126738"/>
            <a:ext cx="3005951" cy="830997"/>
          </a:xfrm>
          <a:prstGeom prst="rect">
            <a:avLst/>
          </a:prstGeom>
          <a:noFill/>
        </p:spPr>
        <p:txBody>
          <a:bodyPr wrap="none" rtlCol="0">
            <a:spAutoFit/>
          </a:bodyPr>
          <a:lstStyle/>
          <a:p>
            <a:r>
              <a:rPr lang="en-US" sz="4800" dirty="0" err="1">
                <a:latin typeface="#9Slide05 SVNKitten" pitchFamily="2" charset="0"/>
              </a:rPr>
              <a:t>Tự</a:t>
            </a:r>
            <a:r>
              <a:rPr lang="en-US" sz="4800" dirty="0">
                <a:latin typeface="#9Slide05 SVNKitten" pitchFamily="2" charset="0"/>
              </a:rPr>
              <a:t> </a:t>
            </a:r>
            <a:r>
              <a:rPr lang="en-US" sz="4800" dirty="0" err="1">
                <a:latin typeface="#9Slide05 SVNKitten" pitchFamily="2" charset="0"/>
              </a:rPr>
              <a:t>đánh</a:t>
            </a:r>
            <a:r>
              <a:rPr lang="en-US" sz="4800" dirty="0">
                <a:latin typeface="#9Slide05 SVNKitten" pitchFamily="2" charset="0"/>
              </a:rPr>
              <a:t> </a:t>
            </a:r>
            <a:r>
              <a:rPr lang="en-US" sz="4800" dirty="0" err="1">
                <a:latin typeface="#9Slide05 SVNKitten" pitchFamily="2" charset="0"/>
              </a:rPr>
              <a:t>giá</a:t>
            </a:r>
            <a:endParaRPr lang="en-US" sz="4800" dirty="0">
              <a:latin typeface="#9Slide05 SVNKitten" pitchFamily="2" charset="0"/>
            </a:endParaRPr>
          </a:p>
        </p:txBody>
      </p:sp>
      <p:pic>
        <p:nvPicPr>
          <p:cNvPr id="1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46429" y="239468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5871" y="420316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7">
            <a:extLst>
              <a:ext uri="{FF2B5EF4-FFF2-40B4-BE49-F238E27FC236}">
                <a16:creationId xmlns:a16="http://schemas.microsoft.com/office/drawing/2014/main" id="{E692358A-05F2-48AC-A1AF-BCF65B09B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45" y="2156246"/>
            <a:ext cx="3181892" cy="4093845"/>
          </a:xfrm>
          <a:prstGeom prst="rect">
            <a:avLst/>
          </a:prstGeom>
        </p:spPr>
      </p:pic>
    </p:spTree>
    <p:extLst>
      <p:ext uri="{BB962C8B-B14F-4D97-AF65-F5344CB8AC3E}">
        <p14:creationId xmlns:p14="http://schemas.microsoft.com/office/powerpoint/2010/main" val="34614005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m-thanh-tra-loi-dung-www_nhacchuongvui_com.wav"/>
                                        </p:tgtEl>
                                      </p:cMediaNode>
                                    </p:audio>
                                  </p:subTnLst>
                                </p:cTn>
                              </p:par>
                              <p:par>
                                <p:cTn id="42" presetID="47"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11" grpId="0"/>
      <p:bldP spid="18" grpId="0"/>
      <p:bldP spid="20" grpId="0"/>
      <p:bldP spid="25" grpId="0" animBg="1"/>
      <p:bldP spid="34" grpId="0" animBg="1"/>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9252" y="1282700"/>
            <a:ext cx="5859297" cy="1917363"/>
          </a:xfrm>
          <a:prstGeom prst="rect">
            <a:avLst/>
          </a:prstGeom>
        </p:spPr>
        <p:txBody>
          <a:bodyPr wrap="none">
            <a:prstTxWarp prst="textWave1">
              <a:avLst/>
            </a:prstTxWarp>
            <a:spAutoFit/>
          </a:bodyPr>
          <a:lstStyle/>
          <a:p>
            <a:pPr algn="ctr"/>
            <a:r>
              <a:rPr lang="en-US" sz="7200" dirty="0" err="1">
                <a:ln>
                  <a:solidFill>
                    <a:schemeClr val="tx1"/>
                  </a:solidFill>
                </a:ln>
                <a:solidFill>
                  <a:srgbClr val="002B81"/>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Hẹn</a:t>
            </a:r>
            <a:r>
              <a:rPr lang="en-US" sz="72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7200" dirty="0" err="1">
                <a:ln>
                  <a:solidFill>
                    <a:schemeClr val="tx1"/>
                  </a:solidFill>
                </a:ln>
                <a:solidFill>
                  <a:srgbClr val="376332"/>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gặp</a:t>
            </a:r>
            <a:r>
              <a:rPr lang="en-US" sz="72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7200" dirty="0" err="1">
                <a:ln>
                  <a:solidFill>
                    <a:schemeClr val="tx1"/>
                  </a:solidFill>
                </a:ln>
                <a:solidFill>
                  <a:srgbClr val="F1C037"/>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lại</a:t>
            </a:r>
            <a:r>
              <a:rPr lang="en-US" sz="72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r>
              <a:rPr lang="en-US" sz="7200" dirty="0">
                <a:ln>
                  <a:solidFill>
                    <a:schemeClr val="tx1"/>
                  </a:solidFill>
                </a:ln>
                <a:solidFill>
                  <a:srgbClr val="B23040"/>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a:t>
            </a:r>
            <a:r>
              <a:rPr lang="en-US" sz="7200" dirty="0">
                <a:ln>
                  <a:solidFill>
                    <a:schemeClr val="tx1"/>
                  </a:solidFill>
                </a:ln>
                <a:solidFill>
                  <a:schemeClr val="bg1">
                    <a:lumMod val="25000"/>
                  </a:schemeClr>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a:t>
            </a:r>
            <a:r>
              <a:rPr lang="en-US" sz="7200" dirty="0">
                <a:ln>
                  <a:solidFill>
                    <a:schemeClr val="tx1"/>
                  </a:solidFill>
                </a:ln>
                <a:solidFill>
                  <a:srgbClr val="ED573E"/>
                </a:solidFill>
                <a:effectLst>
                  <a:glow rad="101600">
                    <a:schemeClr val="accent6">
                      <a:satMod val="175000"/>
                      <a:alpha val="40000"/>
                    </a:schemeClr>
                  </a:glow>
                  <a:reflection blurRad="6350" stA="50000" endA="300" endPos="50000" dist="29997" dir="5400000" sy="-100000" algn="bl" rotWithShape="0"/>
                </a:effectLst>
                <a:latin typeface="#9Slide05 SVNKitten" pitchFamily="2" charset="0"/>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4402" t="22014" r="4095" b="24216"/>
          <a:stretch>
            <a:fillRect/>
          </a:stretch>
        </p:blipFill>
        <p:spPr>
          <a:xfrm>
            <a:off x="9672769" y="5445004"/>
            <a:ext cx="2519231" cy="148037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752" y="683963"/>
            <a:ext cx="7636068" cy="5052693"/>
          </a:xfrm>
          <a:prstGeom prst="rect">
            <a:avLst/>
          </a:prstGeom>
          <a:ln>
            <a:noFill/>
          </a:ln>
          <a:effectLst>
            <a:softEdge rad="112500"/>
          </a:effectLst>
        </p:spPr>
      </p:pic>
      <p:sp>
        <p:nvSpPr>
          <p:cNvPr id="7" name="文本框 6"/>
          <p:cNvSpPr txBox="1"/>
          <p:nvPr/>
        </p:nvSpPr>
        <p:spPr>
          <a:xfrm>
            <a:off x="5666045" y="4463405"/>
            <a:ext cx="4671513" cy="923330"/>
          </a:xfrm>
          <a:prstGeom prst="rect">
            <a:avLst/>
          </a:prstGeom>
          <a:noFill/>
        </p:spPr>
        <p:txBody>
          <a:bodyPr wrap="square" lIns="0" tIns="0" rIns="0" bIns="0" rtlCol="0">
            <a:spAutoFit/>
          </a:bodyPr>
          <a:lstStyle/>
          <a:p>
            <a:pPr lvl="0" algn="ctr" fontAlgn="base"/>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Đọc</a:t>
            </a:r>
            <a:r>
              <a:rPr kumimoji="1" lang="en-US" altLang="zh-CN" sz="6000" noProof="1">
                <a:ln>
                  <a:solidFill>
                    <a:schemeClr val="tx1"/>
                  </a:solidFill>
                </a:ln>
                <a:solidFill>
                  <a:srgbClr val="BBCE1D"/>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rgbClr val="00B05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thầm</a:t>
            </a:r>
            <a:endParaRPr lang="zh-CN" altLang="zh-CN" sz="6000" noProof="1">
              <a:ln>
                <a:solidFill>
                  <a:schemeClr val="tx1"/>
                </a:solidFill>
              </a:ln>
              <a:solidFill>
                <a:srgbClr val="00B05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endParaRPr>
          </a:p>
        </p:txBody>
      </p:sp>
      <p:grpSp>
        <p:nvGrpSpPr>
          <p:cNvPr id="16" name="组合 15"/>
          <p:cNvGrpSpPr/>
          <p:nvPr/>
        </p:nvGrpSpPr>
        <p:grpSpPr>
          <a:xfrm>
            <a:off x="7152815" y="3003639"/>
            <a:ext cx="1370714" cy="1370714"/>
            <a:chOff x="5410643" y="1184464"/>
            <a:chExt cx="1370714" cy="1370714"/>
          </a:xfrm>
        </p:grpSpPr>
        <p:sp>
          <p:nvSpPr>
            <p:cNvPr id="9" name="文本框 11"/>
            <p:cNvSpPr txBox="1"/>
            <p:nvPr/>
          </p:nvSpPr>
          <p:spPr>
            <a:xfrm>
              <a:off x="5496560" y="1361990"/>
              <a:ext cx="1198880" cy="1107996"/>
            </a:xfrm>
            <a:prstGeom prst="rect">
              <a:avLst/>
            </a:prstGeom>
            <a:noFill/>
            <a:ln w="38100">
              <a:noFill/>
              <a:miter/>
            </a:ln>
          </p:spPr>
          <p:txBody>
            <a:bodyPr wrap="square" lIns="0" tIns="0" rIns="0" bIns="0" anchor="t">
              <a:spAutoFit/>
            </a:bodyPr>
            <a:lstStyle/>
            <a:p>
              <a:pPr lvl="0" algn="ctr"/>
              <a:r>
                <a:rPr lang="en-US" altLang="zh-CN" sz="7200" b="1" dirty="0">
                  <a:ln>
                    <a:noFill/>
                  </a:ln>
                  <a:solidFill>
                    <a:srgbClr val="002060"/>
                  </a:solidFill>
                  <a:latin typeface="LNTH-Oliver" panose="00000400000000000000" pitchFamily="2" charset="0"/>
                  <a:ea typeface=".黑体-韩语" panose="02000500000000000000" pitchFamily="2" charset="-122"/>
                  <a:cs typeface="+mn-ea"/>
                  <a:sym typeface="+mn-lt"/>
                </a:rPr>
                <a:t>A</a:t>
              </a:r>
            </a:p>
          </p:txBody>
        </p:sp>
        <p:sp>
          <p:nvSpPr>
            <p:cNvPr id="15" name="椭圆 14"/>
            <p:cNvSpPr/>
            <p:nvPr/>
          </p:nvSpPr>
          <p:spPr>
            <a:xfrm>
              <a:off x="5410643" y="1184464"/>
              <a:ext cx="1370714" cy="1370714"/>
            </a:xfrm>
            <a:prstGeom prst="ellipse">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韩语" panose="02000500000000000000" pitchFamily="2" charset="-122"/>
                <a:ea typeface=".黑体-韩语" panose="02000500000000000000" pitchFamily="2" charset="-122"/>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2783" y="679019"/>
            <a:ext cx="10222030" cy="5564600"/>
          </a:xfrm>
          <a:prstGeom prst="rect">
            <a:avLst/>
          </a:prstGeom>
        </p:spPr>
        <p:txBody>
          <a:bodyPr wrap="square">
            <a:spAutoFit/>
          </a:bodyPr>
          <a:lstStyle/>
          <a:p>
            <a:pPr algn="just">
              <a:lnSpc>
                <a:spcPct val="90000"/>
              </a:lnSpc>
              <a:spcBef>
                <a:spcPts val="600"/>
              </a:spcBef>
              <a:tabLst>
                <a:tab pos="568325" algn="l"/>
              </a:tabLst>
            </a:pPr>
            <a:r>
              <a:rPr lang="en-US" sz="2400" dirty="0">
                <a:latin typeface="#9Slide03 Cabin Condensed Mediu" panose="00000606000000000000" pitchFamily="2" charset="0"/>
              </a:rPr>
              <a:t>	</a:t>
            </a:r>
            <a:r>
              <a:rPr lang="vi-VN" sz="2400" dirty="0">
                <a:latin typeface="#9Slide03 Cabin Condensed Mediu" panose="00000606000000000000" pitchFamily="2" charset="0"/>
              </a:rPr>
              <a:t>Phía sau làng tôi có một con sông lớn chảy qua. Bốn mùa sông đầy nước. Mùa hè, sông đỏ lựng phù sa với những con lũ dâng đầy. Mùa thu, mùa đông, những bãi cát non nổi lên, dân làng tôi thường xới đất, trỉa đỗ, tra ngô, kịp gieo trồng một vụ trước khi những con lũ năm sau đổ về.</a:t>
            </a:r>
          </a:p>
          <a:p>
            <a:pPr algn="just">
              <a:lnSpc>
                <a:spcPct val="90000"/>
              </a:lnSpc>
              <a:spcBef>
                <a:spcPts val="600"/>
              </a:spcBef>
              <a:tabLst>
                <a:tab pos="514350" algn="l"/>
              </a:tabLst>
            </a:pPr>
            <a:r>
              <a:rPr lang="en-US" sz="2400" dirty="0">
                <a:latin typeface="#9Slide03 Cabin Condensed Mediu" panose="00000606000000000000" pitchFamily="2" charset="0"/>
              </a:rPr>
              <a:t>	T</a:t>
            </a:r>
            <a:r>
              <a:rPr lang="vi-VN" sz="2400" dirty="0">
                <a:latin typeface="#9Slide03 Cabin Condensed Mediu" panose="00000606000000000000" pitchFamily="2" charset="0"/>
              </a:rPr>
              <a:t>ôi yêu con sông vì nhiều lẽ, trong đó một hình ảnh tôi cho là đẹp nhất, đó là những cánh buồ</a:t>
            </a:r>
            <a:r>
              <a:rPr lang="en-US" sz="2400" dirty="0">
                <a:latin typeface="#9Slide03 Cabin Condensed Mediu" panose="00000606000000000000" pitchFamily="2" charset="0"/>
              </a:rPr>
              <a:t>m</a:t>
            </a:r>
            <a:r>
              <a:rPr lang="vi-VN" sz="2400" dirty="0">
                <a:latin typeface="#9Slide03 Cabin Condensed Mediu" panose="00000606000000000000" pitchFamily="2" charset="0"/>
              </a:rPr>
              <a:t>. Có những ngày nắng đẹp trời trong, những cánh buồm xuôi ngược giữa dòng sông phẳng lặng. Có cánh màu nâu như màu áo của mẹ tôi. Có cánh màu trắng như màu áo chị tôi. Có cánh màu xám bạc như màu áo bố tôi suốt ngày vất vả trên cánh đồng.</a:t>
            </a:r>
            <a:r>
              <a:rPr lang="en-US" sz="2400" dirty="0">
                <a:latin typeface="#9Slide03 Cabin Condensed Mediu" panose="00000606000000000000" pitchFamily="2" charset="0"/>
              </a:rPr>
              <a:t> </a:t>
            </a:r>
            <a:r>
              <a:rPr lang="vi-VN" sz="2400" dirty="0">
                <a:latin typeface="#9Slide03 Cabin Condensed Mediu" panose="00000606000000000000" pitchFamily="2" charset="0"/>
              </a:rPr>
              <a:t>Những cánh buồm đi như rong chơi, nhưng thực ra nó đang đẩy con thuyền chở đầy hàng hóa. Từ bờ tre làng, tôi vẫn gặp những cánh buồm </a:t>
            </a:r>
            <a:r>
              <a:rPr lang="en-US" sz="2400" dirty="0" err="1">
                <a:latin typeface="#9Slide03 Cabin Condensed Mediu" panose="00000606000000000000" pitchFamily="2" charset="0"/>
              </a:rPr>
              <a:t>lên</a:t>
            </a:r>
            <a:r>
              <a:rPr lang="en-US" sz="2400" dirty="0">
                <a:latin typeface="#9Slide03 Cabin Condensed Mediu" panose="00000606000000000000" pitchFamily="2" charset="0"/>
              </a:rPr>
              <a:t> </a:t>
            </a:r>
            <a:r>
              <a:rPr lang="vi-VN" sz="2400" dirty="0">
                <a:latin typeface="#9Slide03 Cabin Condensed Mediu" panose="00000606000000000000" pitchFamily="2" charset="0"/>
              </a:rPr>
              <a:t>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lnSpc>
                <a:spcPct val="90000"/>
              </a:lnSpc>
              <a:spcBef>
                <a:spcPts val="600"/>
              </a:spcBef>
              <a:tabLst>
                <a:tab pos="514350" algn="l"/>
              </a:tabLst>
            </a:pPr>
            <a:r>
              <a:rPr lang="en-US" sz="2400" dirty="0">
                <a:latin typeface="#9Slide03 Cabin Condensed Mediu" panose="00000606000000000000" pitchFamily="2" charset="0"/>
              </a:rPr>
              <a:t>	</a:t>
            </a:r>
            <a:r>
              <a:rPr lang="vi-VN" sz="2400" dirty="0">
                <a:latin typeface="#9Slide03 Cabin Condensed Mediu" panose="00000606000000000000" pitchFamily="2" charset="0"/>
              </a:rPr>
              <a:t>Những cánh buồm chung thủy cùng con người, vượt qua bao sóng nước, thời gian. Đến nay, đã có những con tàu lớn, có thể vượt biển khơi. Nhưng những cánh buồm vẫn sống cùng sông nước và con người.</a:t>
            </a:r>
          </a:p>
        </p:txBody>
      </p:sp>
      <p:sp>
        <p:nvSpPr>
          <p:cNvPr id="3" name="TextBox 2"/>
          <p:cNvSpPr txBox="1"/>
          <p:nvPr/>
        </p:nvSpPr>
        <p:spPr>
          <a:xfrm>
            <a:off x="8572500" y="5929264"/>
            <a:ext cx="1784463" cy="400110"/>
          </a:xfrm>
          <a:prstGeom prst="rect">
            <a:avLst/>
          </a:prstGeom>
          <a:noFill/>
        </p:spPr>
        <p:txBody>
          <a:bodyPr wrap="none" rtlCol="0">
            <a:spAutoFit/>
          </a:bodyPr>
          <a:lstStyle/>
          <a:p>
            <a:r>
              <a:rPr lang="en-US" sz="2000" i="1" dirty="0">
                <a:latin typeface="#9Slide03 Cabin Condensed" panose="00000506000000000000" pitchFamily="2" charset="0"/>
              </a:rPr>
              <a:t>Theo</a:t>
            </a:r>
            <a:r>
              <a:rPr lang="en-US" sz="2000" dirty="0">
                <a:latin typeface="#9Slide03 Cabin Condensed" panose="00000506000000000000" pitchFamily="2" charset="0"/>
              </a:rPr>
              <a:t> BĂNG SƠN</a:t>
            </a:r>
          </a:p>
        </p:txBody>
      </p:sp>
    </p:spTree>
    <p:extLst>
      <p:ext uri="{BB962C8B-B14F-4D97-AF65-F5344CB8AC3E}">
        <p14:creationId xmlns:p14="http://schemas.microsoft.com/office/powerpoint/2010/main" val="3002098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2526BE6-B365-4DAE-A774-7923A3D27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820" y="1680984"/>
            <a:ext cx="7862360" cy="2212040"/>
          </a:xfrm>
          <a:prstGeom prst="rect">
            <a:avLst/>
          </a:prstGeom>
        </p:spPr>
      </p:pic>
      <p:sp>
        <p:nvSpPr>
          <p:cNvPr id="14" name="TextBox 2">
            <a:extLst>
              <a:ext uri="{FF2B5EF4-FFF2-40B4-BE49-F238E27FC236}">
                <a16:creationId xmlns:a16="http://schemas.microsoft.com/office/drawing/2014/main" id="{1E78D676-FE4C-496B-B58B-8517DEF1684E}"/>
              </a:ext>
            </a:extLst>
          </p:cNvPr>
          <p:cNvSpPr txBox="1"/>
          <p:nvPr/>
        </p:nvSpPr>
        <p:spPr>
          <a:xfrm>
            <a:off x="4469973" y="710858"/>
            <a:ext cx="3629638" cy="769441"/>
          </a:xfrm>
          <a:prstGeom prst="rect">
            <a:avLst/>
          </a:prstGeom>
          <a:noFill/>
        </p:spPr>
        <p:txBody>
          <a:bodyPr wrap="square" rtlCol="0">
            <a:spAutoFit/>
          </a:bodyPr>
          <a:lstStyle/>
          <a:p>
            <a:pPr algn="ctr"/>
            <a:r>
              <a:rPr lang="en-US" altLang="zh-CN" sz="4400" b="1" spc="600" dirty="0" err="1">
                <a:solidFill>
                  <a:srgbClr val="BBCE1D"/>
                </a:solidFill>
                <a:effectLst>
                  <a:outerShdw blurRad="38100" dist="38100" dir="2700000" algn="tl">
                    <a:srgbClr val="000000">
                      <a:alpha val="43137"/>
                    </a:srgbClr>
                  </a:outerShdw>
                </a:effectLst>
                <a:latin typeface="#9Slide07 SVNGuerrilla" panose="00000500000000000000" pitchFamily="2" charset="0"/>
                <a:ea typeface=".黑体-??" panose="02000500000000000000" pitchFamily="2" charset="-122"/>
                <a:cs typeface=".黑体-??" panose="02000500000000000000" pitchFamily="2" charset="-122"/>
                <a:sym typeface="+mn-lt"/>
              </a:rPr>
              <a:t>Chú</a:t>
            </a:r>
            <a:r>
              <a:rPr lang="en-US" altLang="zh-CN" sz="4400" b="1" spc="600" dirty="0">
                <a:solidFill>
                  <a:srgbClr val="BBCE1D"/>
                </a:solidFill>
                <a:effectLst>
                  <a:outerShdw blurRad="38100" dist="38100" dir="2700000" algn="tl">
                    <a:srgbClr val="000000">
                      <a:alpha val="43137"/>
                    </a:srgbClr>
                  </a:outerShdw>
                </a:effectLst>
                <a:latin typeface="#9Slide07 SVNGuerrilla" panose="00000500000000000000" pitchFamily="2" charset="0"/>
                <a:ea typeface=".黑体-??" panose="02000500000000000000" pitchFamily="2" charset="-122"/>
                <a:cs typeface=".黑体-??" panose="02000500000000000000" pitchFamily="2" charset="-122"/>
                <a:sym typeface="+mn-lt"/>
              </a:rPr>
              <a:t> </a:t>
            </a:r>
            <a:r>
              <a:rPr lang="en-US" altLang="zh-CN" sz="4400" b="1" spc="600" dirty="0" err="1">
                <a:solidFill>
                  <a:srgbClr val="BBCE1D"/>
                </a:solidFill>
                <a:effectLst>
                  <a:outerShdw blurRad="38100" dist="38100" dir="2700000" algn="tl">
                    <a:srgbClr val="000000">
                      <a:alpha val="43137"/>
                    </a:srgbClr>
                  </a:outerShdw>
                </a:effectLst>
                <a:latin typeface="#9Slide07 SVNGuerrilla" panose="00000500000000000000" pitchFamily="2" charset="0"/>
                <a:ea typeface=".黑体-??" panose="02000500000000000000" pitchFamily="2" charset="-122"/>
                <a:cs typeface=".黑体-??" panose="02000500000000000000" pitchFamily="2" charset="-122"/>
                <a:sym typeface="+mn-lt"/>
              </a:rPr>
              <a:t>thích</a:t>
            </a:r>
            <a:endParaRPr lang="zh-CN" altLang="en-US" sz="4400" b="1" spc="600" dirty="0">
              <a:solidFill>
                <a:srgbClr val="BBCE1D"/>
              </a:solidFill>
              <a:effectLst>
                <a:outerShdw blurRad="38100" dist="38100" dir="2700000" algn="tl">
                  <a:srgbClr val="000000">
                    <a:alpha val="43137"/>
                  </a:srgbClr>
                </a:outerShdw>
              </a:effectLst>
              <a:latin typeface="#9Slide07 SVNGuerrilla" panose="00000500000000000000" pitchFamily="2" charset="0"/>
              <a:ea typeface=".黑体-??" panose="02000500000000000000" pitchFamily="2" charset="-122"/>
              <a:cs typeface=".黑体-??" panose="02000500000000000000" pitchFamily="2" charset="-122"/>
              <a:sym typeface="+mn-lt"/>
            </a:endParaRPr>
          </a:p>
        </p:txBody>
      </p:sp>
      <p:sp>
        <p:nvSpPr>
          <p:cNvPr id="3" name="矩形 2"/>
          <p:cNvSpPr/>
          <p:nvPr/>
        </p:nvSpPr>
        <p:spPr>
          <a:xfrm>
            <a:off x="3330051" y="2135590"/>
            <a:ext cx="5909481" cy="1077218"/>
          </a:xfrm>
          <a:prstGeom prst="rect">
            <a:avLst/>
          </a:prstGeom>
        </p:spPr>
        <p:txBody>
          <a:bodyPr wrap="square">
            <a:spAutoFit/>
          </a:bodyPr>
          <a:lstStyle/>
          <a:p>
            <a:r>
              <a:rPr lang="en-US" altLang="zh-CN" sz="3200" dirty="0" err="1">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Trỉa</a:t>
            </a:r>
            <a:r>
              <a:rPr lang="en-US" altLang="zh-CN" sz="3200" dirty="0">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đỗ</a:t>
            </a:r>
            <a:r>
              <a:rPr lang="en-US" altLang="zh-CN" sz="3200" dirty="0">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a:t>
            </a:r>
            <a:r>
              <a:rPr lang="en-US" altLang="zh-CN" sz="32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gieo</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hạt</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giống</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vào</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từng</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hốc</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và</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lấp</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đất</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lên</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endParaRPr lang="zh-CN" altLang="en-US"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endParaRPr>
          </a:p>
        </p:txBody>
      </p:sp>
      <p:pic>
        <p:nvPicPr>
          <p:cNvPr id="12" name="图片 11">
            <a:extLst>
              <a:ext uri="{FF2B5EF4-FFF2-40B4-BE49-F238E27FC236}">
                <a16:creationId xmlns:a16="http://schemas.microsoft.com/office/drawing/2014/main" id="{073B48A5-5F49-43D2-BD6C-DAD4A77F1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955" y="3839690"/>
            <a:ext cx="7862360" cy="2212040"/>
          </a:xfrm>
          <a:prstGeom prst="rect">
            <a:avLst/>
          </a:prstGeom>
        </p:spPr>
      </p:pic>
      <p:sp>
        <p:nvSpPr>
          <p:cNvPr id="8" name="矩形 2"/>
          <p:cNvSpPr/>
          <p:nvPr/>
        </p:nvSpPr>
        <p:spPr>
          <a:xfrm>
            <a:off x="3310800" y="4240363"/>
            <a:ext cx="6324088" cy="1077218"/>
          </a:xfrm>
          <a:prstGeom prst="rect">
            <a:avLst/>
          </a:prstGeom>
        </p:spPr>
        <p:txBody>
          <a:bodyPr wrap="square">
            <a:spAutoFit/>
          </a:bodyPr>
          <a:lstStyle/>
          <a:p>
            <a:r>
              <a:rPr lang="en-US" altLang="zh-CN" sz="3200" dirty="0" err="1">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Tra</a:t>
            </a:r>
            <a:r>
              <a:rPr lang="en-US" altLang="zh-CN" sz="3200" dirty="0">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ngô</a:t>
            </a:r>
            <a:r>
              <a:rPr lang="en-US" altLang="zh-CN" sz="3200" dirty="0">
                <a:solidFill>
                  <a:srgbClr val="663300"/>
                </a:solidFill>
                <a:latin typeface="SVN-Larch Shaded" panose="02000000000000000000" pitchFamily="50" charset="0"/>
                <a:ea typeface=".黑体-??" panose="02000500000000000000" pitchFamily="2" charset="-122"/>
                <a:cs typeface=".黑体-??" panose="02000500000000000000" pitchFamily="2" charset="-122"/>
                <a:sym typeface="+mn-lt"/>
              </a:rPr>
              <a:t>)</a:t>
            </a:r>
            <a:r>
              <a:rPr lang="en-US" altLang="zh-CN" sz="3200" dirty="0">
                <a:solidFill>
                  <a:srgbClr val="9B977E"/>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bỏ</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từng</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hạt</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giống</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vào</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chỗ</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đất</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đã</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cuốc</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xới</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để</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cho</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mọc</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mầm</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lên</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r>
              <a:rPr lang="en-US" altLang="zh-CN" sz="3200" dirty="0" err="1">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cây</a:t>
            </a:r>
            <a:r>
              <a:rPr lang="en-US" altLang="zh-CN"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rPr>
              <a:t>. </a:t>
            </a:r>
            <a:endParaRPr lang="zh-CN" altLang="en-US" sz="3200" dirty="0">
              <a:solidFill>
                <a:srgbClr val="002060"/>
              </a:solidFill>
              <a:latin typeface="SVN-Larch Shaded" panose="02000000000000000000" pitchFamily="50" charset="0"/>
              <a:ea typeface=".黑体-??" panose="02000500000000000000" pitchFamily="2" charset="-122"/>
              <a:cs typeface=".黑体-??" panose="02000500000000000000" pitchFamily="2" charset="-122"/>
              <a:sym typeface="+mn-lt"/>
            </a:endParaRPr>
          </a:p>
        </p:txBody>
      </p:sp>
    </p:spTree>
    <p:extLst>
      <p:ext uri="{BB962C8B-B14F-4D97-AF65-F5344CB8AC3E}">
        <p14:creationId xmlns:p14="http://schemas.microsoft.com/office/powerpoint/2010/main" val="32279199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6"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4480560" y="2997399"/>
            <a:ext cx="7010399" cy="1846659"/>
          </a:xfrm>
          <a:prstGeom prst="rect">
            <a:avLst/>
          </a:prstGeom>
          <a:noFill/>
        </p:spPr>
        <p:txBody>
          <a:bodyPr wrap="square" lIns="0" tIns="0" rIns="0" bIns="0" rtlCol="0">
            <a:spAutoFit/>
          </a:bodyPr>
          <a:lstStyle/>
          <a:p>
            <a:pPr lvl="0" algn="ctr" fontAlgn="base"/>
            <a:r>
              <a:rPr kumimoji="1" lang="en-US" altLang="zh-CN" sz="6000" noProof="1">
                <a:ln>
                  <a:solidFill>
                    <a:schemeClr val="tx1"/>
                  </a:solidFill>
                </a:ln>
                <a:solidFill>
                  <a:srgbClr val="00206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Dựa</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chemeClr val="accent6">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vào</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rgbClr val="FFC00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nội</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chemeClr val="tx1">
                    <a:lumMod val="65000"/>
                    <a:lumOff val="3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dung</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bài </a:t>
            </a:r>
            <a:r>
              <a:rPr kumimoji="1" lang="en-US" altLang="zh-CN" sz="6000" noProof="1">
                <a:ln>
                  <a:solidFill>
                    <a:schemeClr val="tx1"/>
                  </a:solidFill>
                </a:ln>
                <a:solidFill>
                  <a:srgbClr val="C0000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đọc</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rgbClr val="00206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chọn</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rgbClr val="00B05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ý</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trả </a:t>
            </a:r>
            <a:r>
              <a:rPr kumimoji="1" lang="en-US" altLang="zh-CN" sz="6000" noProof="1">
                <a:ln>
                  <a:solidFill>
                    <a:schemeClr val="tx1"/>
                  </a:solidFill>
                </a:ln>
                <a:solidFill>
                  <a:srgbClr val="0070C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lời</a:t>
            </a:r>
            <a:r>
              <a:rPr kumimoji="1" lang="en-US" altLang="zh-CN" sz="6000" noProof="1">
                <a:ln>
                  <a:solidFill>
                    <a:schemeClr val="tx1"/>
                  </a:solidFill>
                </a:ln>
                <a:solidFill>
                  <a:schemeClr val="accent2">
                    <a:lumMod val="75000"/>
                  </a:schemeClr>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 </a:t>
            </a:r>
            <a:r>
              <a:rPr kumimoji="1" lang="en-US" altLang="zh-CN" sz="6000" noProof="1">
                <a:ln>
                  <a:solidFill>
                    <a:schemeClr val="tx1"/>
                  </a:solidFill>
                </a:ln>
                <a:solidFill>
                  <a:srgbClr val="7030A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rPr>
              <a:t>đúng</a:t>
            </a:r>
            <a:endParaRPr lang="zh-CN" altLang="zh-CN" sz="6000" noProof="1">
              <a:ln>
                <a:solidFill>
                  <a:schemeClr val="tx1"/>
                </a:solidFill>
              </a:ln>
              <a:solidFill>
                <a:srgbClr val="7030A0"/>
              </a:solidFill>
              <a:effectLst>
                <a:glow rad="101600">
                  <a:schemeClr val="accent6">
                    <a:satMod val="175000"/>
                    <a:alpha val="40000"/>
                  </a:schemeClr>
                </a:glow>
              </a:effectLst>
              <a:latin typeface="#9Slide05 SVNKitten" pitchFamily="2" charset="0"/>
              <a:ea typeface=".黑体-??" panose="02000500000000000000" pitchFamily="2" charset="-122"/>
              <a:cs typeface=".黑体-??" panose="02000500000000000000" pitchFamily="2" charset="-122"/>
              <a:sym typeface="+mn-lt"/>
            </a:endParaRPr>
          </a:p>
        </p:txBody>
      </p:sp>
      <p:grpSp>
        <p:nvGrpSpPr>
          <p:cNvPr id="3" name="组合 15"/>
          <p:cNvGrpSpPr/>
          <p:nvPr/>
        </p:nvGrpSpPr>
        <p:grpSpPr>
          <a:xfrm>
            <a:off x="7173135" y="1449159"/>
            <a:ext cx="1370714" cy="1370714"/>
            <a:chOff x="5410643" y="1184464"/>
            <a:chExt cx="1370714" cy="1370714"/>
          </a:xfrm>
        </p:grpSpPr>
        <p:sp>
          <p:nvSpPr>
            <p:cNvPr id="4" name="文本框 11"/>
            <p:cNvSpPr txBox="1"/>
            <p:nvPr/>
          </p:nvSpPr>
          <p:spPr>
            <a:xfrm>
              <a:off x="5496560" y="1361990"/>
              <a:ext cx="1198880" cy="1107996"/>
            </a:xfrm>
            <a:prstGeom prst="rect">
              <a:avLst/>
            </a:prstGeom>
            <a:noFill/>
            <a:ln w="38100">
              <a:noFill/>
              <a:miter/>
            </a:ln>
          </p:spPr>
          <p:txBody>
            <a:bodyPr wrap="square" lIns="0" tIns="0" rIns="0" bIns="0" anchor="t">
              <a:spAutoFit/>
            </a:bodyPr>
            <a:lstStyle/>
            <a:p>
              <a:pPr lvl="0" algn="ctr"/>
              <a:r>
                <a:rPr lang="en-US" altLang="zh-CN" sz="7200" b="1" dirty="0">
                  <a:ln>
                    <a:noFill/>
                  </a:ln>
                  <a:solidFill>
                    <a:srgbClr val="002060"/>
                  </a:solidFill>
                  <a:latin typeface="LNTH-Oliver" panose="00000400000000000000" pitchFamily="2" charset="0"/>
                  <a:ea typeface=".黑体-韩语" panose="02000500000000000000" pitchFamily="2" charset="-122"/>
                  <a:cs typeface="+mn-ea"/>
                  <a:sym typeface="+mn-lt"/>
                </a:rPr>
                <a:t>B</a:t>
              </a:r>
            </a:p>
          </p:txBody>
        </p:sp>
        <p:sp>
          <p:nvSpPr>
            <p:cNvPr id="5" name="椭圆 14"/>
            <p:cNvSpPr/>
            <p:nvPr/>
          </p:nvSpPr>
          <p:spPr>
            <a:xfrm>
              <a:off x="5410643" y="1184464"/>
              <a:ext cx="1370714" cy="1370714"/>
            </a:xfrm>
            <a:prstGeom prst="ellipse">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韩语" panose="02000500000000000000" pitchFamily="2" charset="-122"/>
                <a:ea typeface=".黑体-韩语" panose="02000500000000000000" pitchFamily="2" charset="-122"/>
                <a:cs typeface="+mn-ea"/>
                <a:sym typeface="+mn-lt"/>
              </a:endParaRPr>
            </a:p>
          </p:txBody>
        </p:sp>
      </p:grpSp>
    </p:spTree>
    <p:extLst>
      <p:ext uri="{BB962C8B-B14F-4D97-AF65-F5344CB8AC3E}">
        <p14:creationId xmlns:p14="http://schemas.microsoft.com/office/powerpoint/2010/main" val="21677755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7624" y="0"/>
            <a:ext cx="12977870" cy="6858000"/>
          </a:xfrm>
          <a:prstGeom prst="rect">
            <a:avLst/>
          </a:prstGeom>
        </p:spPr>
      </p:pic>
      <p:sp>
        <p:nvSpPr>
          <p:cNvPr id="14" name="Rectangle 13"/>
          <p:cNvSpPr/>
          <p:nvPr/>
        </p:nvSpPr>
        <p:spPr>
          <a:xfrm>
            <a:off x="374399" y="488771"/>
            <a:ext cx="5218060" cy="6093976"/>
          </a:xfrm>
          <a:prstGeom prst="rect">
            <a:avLst/>
          </a:prstGeom>
        </p:spPr>
        <p:txBody>
          <a:bodyPr wrap="square">
            <a:spAutoFit/>
          </a:bodyPr>
          <a:lstStyle/>
          <a:p>
            <a:pPr algn="just">
              <a:lnSpc>
                <a:spcPct val="80000"/>
              </a:lnSpc>
              <a:spcBef>
                <a:spcPts val="300"/>
              </a:spcBef>
              <a:spcAft>
                <a:spcPts val="300"/>
              </a:spcAft>
              <a:tabLst>
                <a:tab pos="568325" algn="l"/>
              </a:tabLst>
            </a:pPr>
            <a:r>
              <a:rPr lang="en-US" sz="1900" dirty="0">
                <a:latin typeface="#9Slide03 Cabin Condensed Mediu" panose="00000606000000000000" pitchFamily="2" charset="0"/>
              </a:rPr>
              <a:t>	</a:t>
            </a:r>
            <a:r>
              <a:rPr lang="vi-VN" sz="1900" dirty="0">
                <a:latin typeface="#9Slide03 Cabin Condensed Mediu" panose="00000606000000000000" pitchFamily="2" charset="0"/>
              </a:rPr>
              <a:t>Phía sau làng tôi có một con sông lớn chảy qua. Bốn mùa sông đầy nước. Mùa hè, sông đỏ lựng phù sa với những con lũ dâng đầy. Mùa thu, mùa đông, những bãi cát non nổi lên, dân làng tôi thường xới đất, trỉa đỗ, tra ngô, kịp gieo trồng một vụ trước khi những con lũ năm sau đổ về.</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T</a:t>
            </a:r>
            <a:r>
              <a:rPr lang="vi-VN" sz="1900" dirty="0">
                <a:latin typeface="#9Slide03 Cabin Condensed Mediu" panose="00000606000000000000" pitchFamily="2" charset="0"/>
              </a:rPr>
              <a:t>ôi yêu con sông vì nhiều lẽ, trong đó một hình ảnh tôi cho là đẹp nhất, đó là những cánh buồ</a:t>
            </a:r>
            <a:r>
              <a:rPr lang="en-US" sz="1900" dirty="0">
                <a:latin typeface="#9Slide03 Cabin Condensed Mediu" panose="00000606000000000000" pitchFamily="2" charset="0"/>
              </a:rPr>
              <a:t>m</a:t>
            </a:r>
            <a:r>
              <a:rPr lang="vi-VN" sz="1900" dirty="0">
                <a:latin typeface="#9Slide03 Cabin Condensed Mediu" panose="00000606000000000000" pitchFamily="2" charset="0"/>
              </a:rPr>
              <a:t>. Có những ngày nắng đẹp trời trong, những cánh buồm xuôi ngược giữa dòng sông phẳng lặng. Có cánh màu nâu như màu áo của mẹ tôi. Có cánh màu trắng như màu áo chị tôi. Có cánh màu xám bạc như màu áo bố tôi suốt ngày vất vả trên cánh đồng.</a:t>
            </a:r>
            <a:r>
              <a:rPr lang="en-US" sz="1900" dirty="0">
                <a:latin typeface="#9Slide03 Cabin Condensed Mediu" panose="00000606000000000000" pitchFamily="2" charset="0"/>
              </a:rPr>
              <a:t> </a:t>
            </a:r>
            <a:r>
              <a:rPr lang="vi-VN" sz="1900" dirty="0">
                <a:latin typeface="#9Slide03 Cabin Condensed Mediu" panose="00000606000000000000" pitchFamily="2" charset="0"/>
              </a:rPr>
              <a:t>Những cánh buồm đi như rong chơi, nhưng thực ra nó đang đẩy con thuyền chở đầy hàng hóa. Từ bờ tre làng, tôi vẫn gặp những cánh buồm </a:t>
            </a:r>
            <a:r>
              <a:rPr lang="en-US" sz="1900" dirty="0" err="1">
                <a:latin typeface="#9Slide03 Cabin Condensed Mediu" panose="00000606000000000000" pitchFamily="2" charset="0"/>
              </a:rPr>
              <a:t>lên</a:t>
            </a:r>
            <a:r>
              <a:rPr lang="en-US" sz="1900" dirty="0">
                <a:latin typeface="#9Slide03 Cabin Condensed Mediu" panose="00000606000000000000" pitchFamily="2" charset="0"/>
              </a:rPr>
              <a:t> </a:t>
            </a:r>
            <a:r>
              <a:rPr lang="vi-VN" sz="1900" dirty="0">
                <a:latin typeface="#9Slide03 Cabin Condensed Mediu" panose="00000606000000000000" pitchFamily="2" charset="0"/>
              </a:rPr>
              <a:t>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a:t>
            </a:r>
            <a:r>
              <a:rPr lang="vi-VN" sz="1900" dirty="0">
                <a:latin typeface="#9Slide03 Cabin Condensed Mediu" panose="00000606000000000000" pitchFamily="2" charset="0"/>
              </a:rPr>
              <a:t>Những cánh buồm chung thủy cùng con người, vượt qua bao sóng nước, thời gian. Đến nay, đã có những con tàu lớn, có thể vượt biển khơi. Nhưng những cánh buồm vẫn sống cùng sông nước và con người.</a:t>
            </a:r>
          </a:p>
        </p:txBody>
      </p:sp>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74481" y="144198"/>
            <a:ext cx="5600502" cy="1805372"/>
          </a:xfrm>
          <a:prstGeom prst="rect">
            <a:avLst/>
          </a:prstGeom>
        </p:spPr>
      </p:pic>
      <p:sp>
        <p:nvSpPr>
          <p:cNvPr id="15" name="TextBox 14"/>
          <p:cNvSpPr txBox="1"/>
          <p:nvPr/>
        </p:nvSpPr>
        <p:spPr>
          <a:xfrm>
            <a:off x="6987395" y="431912"/>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1</a:t>
            </a:r>
          </a:p>
        </p:txBody>
      </p:sp>
      <p:sp>
        <p:nvSpPr>
          <p:cNvPr id="22" name="TextBox 21"/>
          <p:cNvSpPr txBox="1"/>
          <p:nvPr/>
        </p:nvSpPr>
        <p:spPr>
          <a:xfrm>
            <a:off x="7825087" y="445315"/>
            <a:ext cx="3997806" cy="1077218"/>
          </a:xfrm>
          <a:prstGeom prst="rect">
            <a:avLst/>
          </a:prstGeom>
          <a:noFill/>
        </p:spPr>
        <p:txBody>
          <a:bodyPr wrap="square" rtlCol="0">
            <a:spAutoFit/>
          </a:bodyPr>
          <a:lstStyle/>
          <a:p>
            <a:pPr algn="just"/>
            <a:r>
              <a:rPr lang="en-US" sz="3200" dirty="0" err="1">
                <a:latin typeface="SVN-Larch Shaded" panose="02000000000000000000" pitchFamily="50" charset="0"/>
              </a:rPr>
              <a:t>Nên</a:t>
            </a:r>
            <a:r>
              <a:rPr lang="en-US" sz="3200" dirty="0">
                <a:latin typeface="SVN-Larch Shaded" panose="02000000000000000000" pitchFamily="50" charset="0"/>
              </a:rPr>
              <a:t> </a:t>
            </a:r>
            <a:r>
              <a:rPr lang="en-US" sz="3200" dirty="0" err="1">
                <a:latin typeface="SVN-Larch Shaded" panose="02000000000000000000" pitchFamily="50" charset="0"/>
              </a:rPr>
              <a:t>chọn</a:t>
            </a:r>
            <a:r>
              <a:rPr lang="en-US" sz="3200" dirty="0">
                <a:latin typeface="SVN-Larch Shaded" panose="02000000000000000000" pitchFamily="50" charset="0"/>
              </a:rPr>
              <a:t> </a:t>
            </a:r>
            <a:r>
              <a:rPr lang="en-US" sz="3200" dirty="0" err="1">
                <a:latin typeface="SVN-Larch Shaded" panose="02000000000000000000" pitchFamily="50" charset="0"/>
              </a:rPr>
              <a:t>tên</a:t>
            </a:r>
            <a:r>
              <a:rPr lang="en-US" sz="3200" dirty="0">
                <a:latin typeface="SVN-Larch Shaded" panose="02000000000000000000" pitchFamily="50" charset="0"/>
              </a:rPr>
              <a:t> </a:t>
            </a:r>
            <a:r>
              <a:rPr lang="en-US" sz="3200" dirty="0" err="1">
                <a:latin typeface="SVN-Larch Shaded" panose="02000000000000000000" pitchFamily="50" charset="0"/>
              </a:rPr>
              <a:t>nào</a:t>
            </a:r>
            <a:r>
              <a:rPr lang="en-US" sz="3200" dirty="0">
                <a:latin typeface="SVN-Larch Shaded" panose="02000000000000000000" pitchFamily="50" charset="0"/>
              </a:rPr>
              <a:t> </a:t>
            </a:r>
            <a:r>
              <a:rPr lang="en-US" sz="3200" dirty="0" err="1">
                <a:latin typeface="SVN-Larch Shaded" panose="02000000000000000000" pitchFamily="50" charset="0"/>
              </a:rPr>
              <a:t>đặt</a:t>
            </a:r>
            <a:r>
              <a:rPr lang="en-US" sz="3200" dirty="0">
                <a:latin typeface="SVN-Larch Shaded" panose="02000000000000000000" pitchFamily="50" charset="0"/>
              </a:rPr>
              <a:t> </a:t>
            </a:r>
            <a:r>
              <a:rPr lang="en-US" sz="3200" dirty="0" err="1">
                <a:latin typeface="SVN-Larch Shaded" panose="02000000000000000000" pitchFamily="50" charset="0"/>
              </a:rPr>
              <a:t>cho</a:t>
            </a:r>
            <a:r>
              <a:rPr lang="en-US" sz="3200" dirty="0">
                <a:latin typeface="SVN-Larch Shaded" panose="02000000000000000000" pitchFamily="50" charset="0"/>
              </a:rPr>
              <a:t> </a:t>
            </a:r>
            <a:r>
              <a:rPr lang="en-US" sz="3200" dirty="0" err="1">
                <a:latin typeface="SVN-Larch Shaded" panose="02000000000000000000" pitchFamily="50" charset="0"/>
              </a:rPr>
              <a:t>bài</a:t>
            </a:r>
            <a:r>
              <a:rPr lang="en-US" sz="3200" dirty="0">
                <a:latin typeface="SVN-Larch Shaded" panose="02000000000000000000" pitchFamily="50" charset="0"/>
              </a:rPr>
              <a:t> </a:t>
            </a:r>
            <a:r>
              <a:rPr lang="en-US" sz="3200" dirty="0" err="1">
                <a:latin typeface="SVN-Larch Shaded" panose="02000000000000000000" pitchFamily="50" charset="0"/>
              </a:rPr>
              <a:t>văn</a:t>
            </a:r>
            <a:r>
              <a:rPr lang="en-US" sz="3200" dirty="0">
                <a:latin typeface="SVN-Larch Shaded" panose="02000000000000000000" pitchFamily="50" charset="0"/>
              </a:rPr>
              <a:t> </a:t>
            </a:r>
            <a:r>
              <a:rPr lang="en-US" sz="3200" dirty="0" err="1">
                <a:latin typeface="SVN-Larch Shaded" panose="02000000000000000000" pitchFamily="50" charset="0"/>
              </a:rPr>
              <a:t>trên</a:t>
            </a:r>
            <a:r>
              <a:rPr lang="en-US" sz="3200" dirty="0">
                <a:latin typeface="SVN-Larch Shaded" panose="02000000000000000000" pitchFamily="50" charset="0"/>
              </a:rPr>
              <a:t>?</a:t>
            </a:r>
          </a:p>
        </p:txBody>
      </p:sp>
      <p:sp>
        <p:nvSpPr>
          <p:cNvPr id="23" name="Rectangle 22"/>
          <p:cNvSpPr/>
          <p:nvPr/>
        </p:nvSpPr>
        <p:spPr>
          <a:xfrm>
            <a:off x="6897455" y="2980472"/>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b) </a:t>
            </a:r>
            <a:r>
              <a:rPr lang="en-US" sz="2800" dirty="0" err="1">
                <a:solidFill>
                  <a:schemeClr val="tx1"/>
                </a:solidFill>
                <a:latin typeface="#9Slide03 Cabin Condensed Mediu" panose="00000606000000000000" pitchFamily="2" charset="0"/>
                <a:cs typeface="Times New Roman" panose="02020603050405020304" pitchFamily="18" charset="0"/>
              </a:rPr>
              <a:t>Những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cánh</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buồm</a:t>
            </a:r>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5" name="Rectangle 24"/>
          <p:cNvSpPr/>
          <p:nvPr/>
        </p:nvSpPr>
        <p:spPr>
          <a:xfrm>
            <a:off x="6897455" y="4008247"/>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c) </a:t>
            </a:r>
            <a:r>
              <a:rPr lang="en-US" sz="2800" dirty="0" err="1">
                <a:solidFill>
                  <a:schemeClr val="tx1"/>
                </a:solidFill>
                <a:latin typeface="#9Slide03 Cabin Condensed Mediu" panose="00000606000000000000" pitchFamily="2" charset="0"/>
                <a:cs typeface="Times New Roman" panose="02020603050405020304" pitchFamily="18" charset="0"/>
              </a:rPr>
              <a:t>Quê</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hương</a:t>
            </a:r>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6" name="Rectangle 25"/>
          <p:cNvSpPr/>
          <p:nvPr/>
        </p:nvSpPr>
        <p:spPr>
          <a:xfrm>
            <a:off x="6910045" y="1982225"/>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a) </a:t>
            </a:r>
            <a:r>
              <a:rPr lang="en-US" sz="2800" dirty="0" err="1">
                <a:solidFill>
                  <a:schemeClr val="tx1"/>
                </a:solidFill>
                <a:latin typeface="#9Slide03 Cabin Condensed Mediu" panose="00000606000000000000" pitchFamily="2" charset="0"/>
                <a:cs typeface="Times New Roman" panose="02020603050405020304" pitchFamily="18" charset="0"/>
              </a:rPr>
              <a:t>Làng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tôi</a:t>
            </a:r>
            <a:endParaRPr lang="en-US" sz="2800" dirty="0">
              <a:solidFill>
                <a:schemeClr val="tx1"/>
              </a:solidFill>
              <a:latin typeface="#9Slide03 Cabin Condensed Mediu" panose="00000606000000000000" pitchFamily="2" charset="0"/>
              <a:cs typeface="Times New Roman" panose="02020603050405020304" pitchFamily="18" charset="0"/>
            </a:endParaRP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92624" y="17191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96796" y="36931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35384" y="27650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r="41244"/>
          <a:stretch/>
        </p:blipFill>
        <p:spPr>
          <a:xfrm>
            <a:off x="6897455" y="5014509"/>
            <a:ext cx="2394700" cy="14859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2" name="Picture 8" descr="Công Ty Cổ Phần Những Cánh Buồm Phương Đô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94651">
            <a:off x="9330781" y="5050408"/>
            <a:ext cx="2389333" cy="15928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2" name="TextBox 31"/>
          <p:cNvSpPr txBox="1"/>
          <p:nvPr/>
        </p:nvSpPr>
        <p:spPr>
          <a:xfrm>
            <a:off x="7499985" y="3074094"/>
            <a:ext cx="3085845" cy="461665"/>
          </a:xfrm>
          <a:prstGeom prst="rect">
            <a:avLst/>
          </a:prstGeom>
          <a:noFill/>
        </p:spPr>
        <p:txBody>
          <a:bodyPr wrap="none" rtlCol="0">
            <a:spAutoFit/>
          </a:bodyPr>
          <a:lstStyle/>
          <a:p>
            <a:r>
              <a:rPr lang="en-US" sz="2400" b="1" dirty="0">
                <a:latin typeface="LNTH-Oliver" panose="00000400000000000000" pitchFamily="2" charset="0"/>
              </a:rPr>
              <a:t>NHỮNG CÁNH BUỒM</a:t>
            </a:r>
          </a:p>
        </p:txBody>
      </p:sp>
      <p:sp>
        <p:nvSpPr>
          <p:cNvPr id="33" name="Rectangle 32"/>
          <p:cNvSpPr/>
          <p:nvPr/>
        </p:nvSpPr>
        <p:spPr>
          <a:xfrm>
            <a:off x="3770046" y="1972498"/>
            <a:ext cx="1791324" cy="246432"/>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7212" y="2218930"/>
            <a:ext cx="4741889" cy="238106"/>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62857" y="2452976"/>
            <a:ext cx="1663799" cy="241138"/>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653433" y="3362026"/>
            <a:ext cx="1663799" cy="241138"/>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840631" y="3828153"/>
            <a:ext cx="1663799" cy="241138"/>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010111" y="5528085"/>
            <a:ext cx="1761991" cy="268230"/>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77676" y="5984064"/>
            <a:ext cx="1137196" cy="245744"/>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51123" y="6229808"/>
            <a:ext cx="558988" cy="239843"/>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16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63" restart="whenNotActive" fill="hold" evtFilter="cancelBubble" nodeType="interactiveSeq">
                <p:stCondLst>
                  <p:cond evt="onClick" delay="0">
                    <p:tgtEl>
                      <p:spTgt spid="23"/>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m-thanh-tra-loi-dung-www_nhacchuongvui_com.wav"/>
                                        </p:tgtEl>
                                      </p:cMediaNode>
                                    </p:audio>
                                  </p:subTnLst>
                                </p:cTn>
                              </p:par>
                              <p:par>
                                <p:cTn id="68" presetID="16" presetClass="entr" presetSubtype="21"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par>
                                <p:cTn id="71" presetID="16" presetClass="entr" presetSubtype="21" fill="hold" nodeType="withEffect">
                                  <p:stCondLst>
                                    <p:cond delay="0"/>
                                  </p:stCondLst>
                                  <p:childTnLst>
                                    <p:set>
                                      <p:cBhvr>
                                        <p:cTn id="72" dur="1" fill="hold">
                                          <p:stCondLst>
                                            <p:cond delay="0"/>
                                          </p:stCondLst>
                                        </p:cTn>
                                        <p:tgtEl>
                                          <p:spTgt spid="1032"/>
                                        </p:tgtEl>
                                        <p:attrNameLst>
                                          <p:attrName>style.visibility</p:attrName>
                                        </p:attrNameLst>
                                      </p:cBhvr>
                                      <p:to>
                                        <p:strVal val="visible"/>
                                      </p:to>
                                    </p:set>
                                    <p:animEffect transition="in" filter="barn(inVertical)">
                                      <p:cBhvr>
                                        <p:cTn id="73" dur="500"/>
                                        <p:tgtEl>
                                          <p:spTgt spid="10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par>
                          <p:cTn id="77" fill="hold">
                            <p:stCondLst>
                              <p:cond delay="500"/>
                            </p:stCondLst>
                            <p:childTnLst>
                              <p:par>
                                <p:cTn id="78" presetID="56" presetClass="path" presetSubtype="0" accel="50000" decel="50000" fill="hold" grpId="1" nodeType="afterEffect">
                                  <p:stCondLst>
                                    <p:cond delay="0"/>
                                  </p:stCondLst>
                                  <p:childTnLst>
                                    <p:animMotion origin="layout" path="M 3.33333E-6 0.00834 L -0.49141 -0.42592 " pathEditMode="relative" rAng="0" ptsTypes="AA">
                                      <p:cBhvr>
                                        <p:cTn id="79" dur="2000" fill="hold"/>
                                        <p:tgtEl>
                                          <p:spTgt spid="32"/>
                                        </p:tgtEl>
                                        <p:attrNameLst>
                                          <p:attrName>ppt_x</p:attrName>
                                          <p:attrName>ppt_y</p:attrName>
                                        </p:attrNameLst>
                                      </p:cBhvr>
                                      <p:rCtr x="-24570" y="-21713"/>
                                    </p:animMotion>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25" grpId="0" animBg="1"/>
      <p:bldP spid="26" grpId="0" animBg="1"/>
      <p:bldP spid="32" grpId="0"/>
      <p:bldP spid="32" grpId="1"/>
      <p:bldP spid="33" grpId="0" animBg="1"/>
      <p:bldP spid="35" grpId="0" animBg="1"/>
      <p:bldP spid="36" grpId="0" animBg="1"/>
      <p:bldP spid="37" grpId="0" animBg="1"/>
      <p:bldP spid="38" grpId="0" animBg="1"/>
      <p:bldP spid="39"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7624" y="0"/>
            <a:ext cx="12977870" cy="6858000"/>
          </a:xfrm>
          <a:prstGeom prst="rect">
            <a:avLst/>
          </a:prstGeom>
        </p:spPr>
      </p:pic>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74480" y="144198"/>
            <a:ext cx="5715919" cy="1805372"/>
          </a:xfrm>
          <a:prstGeom prst="rect">
            <a:avLst/>
          </a:prstGeom>
        </p:spPr>
      </p:pic>
      <p:sp>
        <p:nvSpPr>
          <p:cNvPr id="15" name="TextBox 14"/>
          <p:cNvSpPr txBox="1"/>
          <p:nvPr/>
        </p:nvSpPr>
        <p:spPr>
          <a:xfrm>
            <a:off x="6987395" y="431912"/>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2</a:t>
            </a:r>
          </a:p>
        </p:txBody>
      </p:sp>
      <p:sp>
        <p:nvSpPr>
          <p:cNvPr id="22" name="TextBox 21"/>
          <p:cNvSpPr txBox="1"/>
          <p:nvPr/>
        </p:nvSpPr>
        <p:spPr>
          <a:xfrm>
            <a:off x="7825087" y="445315"/>
            <a:ext cx="3947813" cy="1077218"/>
          </a:xfrm>
          <a:prstGeom prst="rect">
            <a:avLst/>
          </a:prstGeom>
          <a:noFill/>
        </p:spPr>
        <p:txBody>
          <a:bodyPr wrap="square" rtlCol="0">
            <a:spAutoFit/>
          </a:bodyPr>
          <a:lstStyle/>
          <a:p>
            <a:pPr algn="just"/>
            <a:r>
              <a:rPr lang="en-US" sz="3200" dirty="0" err="1">
                <a:latin typeface="SVN-Larch Shaded" panose="02000000000000000000" pitchFamily="50" charset="0"/>
              </a:rPr>
              <a:t>Suốt</a:t>
            </a:r>
            <a:r>
              <a:rPr lang="en-US" sz="3200" dirty="0">
                <a:latin typeface="SVN-Larch Shaded" panose="02000000000000000000" pitchFamily="50" charset="0"/>
              </a:rPr>
              <a:t> </a:t>
            </a:r>
            <a:r>
              <a:rPr lang="en-US" sz="3200" dirty="0" err="1">
                <a:latin typeface="SVN-Larch Shaded" panose="02000000000000000000" pitchFamily="50" charset="0"/>
              </a:rPr>
              <a:t>bốn</a:t>
            </a:r>
            <a:r>
              <a:rPr lang="en-US" sz="3200" dirty="0">
                <a:latin typeface="SVN-Larch Shaded" panose="02000000000000000000" pitchFamily="50" charset="0"/>
              </a:rPr>
              <a:t> </a:t>
            </a:r>
            <a:r>
              <a:rPr lang="en-US" sz="3200" dirty="0" err="1">
                <a:latin typeface="SVN-Larch Shaded" panose="02000000000000000000" pitchFamily="50" charset="0"/>
              </a:rPr>
              <a:t>mùa</a:t>
            </a:r>
            <a:r>
              <a:rPr lang="en-US" sz="3200" dirty="0">
                <a:latin typeface="SVN-Larch Shaded" panose="02000000000000000000" pitchFamily="50" charset="0"/>
              </a:rPr>
              <a:t>, </a:t>
            </a:r>
            <a:r>
              <a:rPr lang="en-US" sz="3200" dirty="0" err="1">
                <a:latin typeface="SVN-Larch Shaded" panose="02000000000000000000" pitchFamily="50" charset="0"/>
              </a:rPr>
              <a:t>dòng</a:t>
            </a:r>
            <a:r>
              <a:rPr lang="en-US" sz="3200" dirty="0">
                <a:latin typeface="SVN-Larch Shaded" panose="02000000000000000000" pitchFamily="50" charset="0"/>
              </a:rPr>
              <a:t> </a:t>
            </a:r>
            <a:r>
              <a:rPr lang="en-US" sz="3200" dirty="0" err="1">
                <a:latin typeface="SVN-Larch Shaded" panose="02000000000000000000" pitchFamily="50" charset="0"/>
              </a:rPr>
              <a:t>sông</a:t>
            </a:r>
            <a:r>
              <a:rPr lang="en-US" sz="3200" dirty="0">
                <a:latin typeface="SVN-Larch Shaded" panose="02000000000000000000" pitchFamily="50" charset="0"/>
              </a:rPr>
              <a:t> </a:t>
            </a:r>
            <a:r>
              <a:rPr lang="en-US" sz="3200" dirty="0" err="1">
                <a:latin typeface="SVN-Larch Shaded" panose="02000000000000000000" pitchFamily="50" charset="0"/>
              </a:rPr>
              <a:t>có</a:t>
            </a:r>
            <a:r>
              <a:rPr lang="en-US" sz="3200" dirty="0">
                <a:latin typeface="SVN-Larch Shaded" panose="02000000000000000000" pitchFamily="50" charset="0"/>
              </a:rPr>
              <a:t> </a:t>
            </a:r>
            <a:r>
              <a:rPr lang="en-US" sz="3200" dirty="0" err="1">
                <a:latin typeface="SVN-Larch Shaded" panose="02000000000000000000" pitchFamily="50" charset="0"/>
              </a:rPr>
              <a:t>đặc</a:t>
            </a:r>
            <a:r>
              <a:rPr lang="en-US" sz="3200" dirty="0">
                <a:latin typeface="SVN-Larch Shaded" panose="02000000000000000000" pitchFamily="50" charset="0"/>
              </a:rPr>
              <a:t> </a:t>
            </a:r>
            <a:r>
              <a:rPr lang="en-US" sz="3200" dirty="0" err="1">
                <a:latin typeface="SVN-Larch Shaded" panose="02000000000000000000" pitchFamily="50" charset="0"/>
              </a:rPr>
              <a:t>điểm</a:t>
            </a:r>
            <a:r>
              <a:rPr lang="en-US" sz="3200" dirty="0">
                <a:latin typeface="SVN-Larch Shaded" panose="02000000000000000000" pitchFamily="50" charset="0"/>
              </a:rPr>
              <a:t> </a:t>
            </a:r>
            <a:r>
              <a:rPr lang="en-US" sz="3200" dirty="0" err="1">
                <a:latin typeface="SVN-Larch Shaded" panose="02000000000000000000" pitchFamily="50" charset="0"/>
              </a:rPr>
              <a:t>gì</a:t>
            </a:r>
            <a:r>
              <a:rPr lang="en-US" sz="3200" dirty="0">
                <a:latin typeface="SVN-Larch Shaded" panose="02000000000000000000" pitchFamily="50" charset="0"/>
              </a:rPr>
              <a:t>?</a:t>
            </a:r>
          </a:p>
        </p:txBody>
      </p:sp>
      <p:sp>
        <p:nvSpPr>
          <p:cNvPr id="23" name="Rectangle 22"/>
          <p:cNvSpPr/>
          <p:nvPr/>
        </p:nvSpPr>
        <p:spPr>
          <a:xfrm>
            <a:off x="6884755" y="1935947"/>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a) </a:t>
            </a:r>
            <a:r>
              <a:rPr lang="en-US" sz="2800" dirty="0" err="1">
                <a:solidFill>
                  <a:schemeClr val="tx1"/>
                </a:solidFill>
                <a:latin typeface="#9Slide03 Cabin Condensed Mediu" panose="00000606000000000000" pitchFamily="2" charset="0"/>
                <a:cs typeface="Times New Roman" panose="02020603050405020304" pitchFamily="18" charset="0"/>
              </a:rPr>
              <a:t>Nước</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sông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đầy</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ắp</a:t>
            </a:r>
            <a:r>
              <a:rPr lang="en-US" sz="2800" dirty="0">
                <a:solidFill>
                  <a:schemeClr val="tx1"/>
                </a:solidFill>
                <a:latin typeface="#9Slide03 Cabin Condensed Mediu" panose="00000606000000000000" pitchFamily="2" charset="0"/>
                <a:cs typeface="Times New Roman" panose="02020603050405020304" pitchFamily="18" charset="0"/>
              </a:rPr>
              <a:t>.</a:t>
            </a:r>
          </a:p>
        </p:txBody>
      </p:sp>
      <p:sp>
        <p:nvSpPr>
          <p:cNvPr id="25" name="Rectangle 24"/>
          <p:cNvSpPr/>
          <p:nvPr/>
        </p:nvSpPr>
        <p:spPr>
          <a:xfrm>
            <a:off x="6884755" y="2963722"/>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b) </a:t>
            </a:r>
            <a:r>
              <a:rPr lang="en-US" sz="2800" dirty="0" err="1">
                <a:solidFill>
                  <a:schemeClr val="tx1"/>
                </a:solidFill>
                <a:latin typeface="#9Slide03 Cabin Condensed Mediu" panose="00000606000000000000" pitchFamily="2" charset="0"/>
                <a:cs typeface="Times New Roman" panose="02020603050405020304" pitchFamily="18" charset="0"/>
              </a:rPr>
              <a:t>Những</a:t>
            </a:r>
            <a:r>
              <a:rPr lang="en-US" sz="2800" dirty="0">
                <a:solidFill>
                  <a:schemeClr val="tx1"/>
                </a:solidFill>
                <a:latin typeface="#9Slide03 Cabin Condensed Mediu" panose="00000606000000000000" pitchFamily="2" charset="0"/>
                <a:cs typeface="Times New Roman" panose="02020603050405020304" pitchFamily="18" charset="0"/>
              </a:rPr>
              <a:t> con </a:t>
            </a:r>
            <a:r>
              <a:rPr lang="en-US" sz="2800" dirty="0" err="1">
                <a:solidFill>
                  <a:schemeClr val="tx1"/>
                </a:solidFill>
                <a:latin typeface="#9Slide03 Cabin Condensed Mediu" panose="00000606000000000000" pitchFamily="2" charset="0"/>
                <a:cs typeface="Times New Roman" panose="02020603050405020304" pitchFamily="18" charset="0"/>
              </a:rPr>
              <a:t>lũ</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dâng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đầy</a:t>
            </a:r>
            <a:r>
              <a:rPr lang="en-US" sz="2800" dirty="0">
                <a:solidFill>
                  <a:schemeClr val="tx1"/>
                </a:solidFill>
                <a:latin typeface="#9Slide03 Cabin Condensed Mediu" panose="00000606000000000000" pitchFamily="2" charset="0"/>
                <a:cs typeface="Times New Roman" panose="02020603050405020304" pitchFamily="18" charset="0"/>
              </a:rPr>
              <a:t>.</a:t>
            </a:r>
          </a:p>
        </p:txBody>
      </p:sp>
      <p:sp>
        <p:nvSpPr>
          <p:cNvPr id="26" name="Rectangle 25"/>
          <p:cNvSpPr/>
          <p:nvPr/>
        </p:nvSpPr>
        <p:spPr>
          <a:xfrm>
            <a:off x="6901517" y="4018559"/>
            <a:ext cx="4683803" cy="602673"/>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dirty="0">
                <a:solidFill>
                  <a:schemeClr val="tx1"/>
                </a:solidFill>
                <a:latin typeface="#9Slide03 Cabin Condensed Mediu" panose="00000606000000000000" pitchFamily="2" charset="0"/>
                <a:cs typeface="Times New Roman" panose="02020603050405020304" pitchFamily="18" charset="0"/>
              </a:rPr>
              <a:t>c) </a:t>
            </a:r>
            <a:r>
              <a:rPr lang="en-US" sz="2800" dirty="0" err="1">
                <a:solidFill>
                  <a:schemeClr val="tx1"/>
                </a:solidFill>
                <a:latin typeface="#9Slide03 Cabin Condensed Mediu" panose="00000606000000000000" pitchFamily="2" charset="0"/>
                <a:cs typeface="Times New Roman" panose="02020603050405020304" pitchFamily="18" charset="0"/>
              </a:rPr>
              <a:t>Dòng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sông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đỏ</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lựng</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phù</a:t>
            </a:r>
            <a:r>
              <a:rPr lang="en-US" sz="2800" dirty="0">
                <a:solidFill>
                  <a:schemeClr val="tx1"/>
                </a:solidFill>
                <a:latin typeface="#9Slide03 Cabin Condensed Mediu" panose="00000606000000000000" pitchFamily="2" charset="0"/>
                <a:cs typeface="Times New Roman" panose="02020603050405020304" pitchFamily="18" charset="0"/>
              </a:rPr>
              <a:t> </a:t>
            </a:r>
            <a:r>
              <a:rPr lang="en-US" sz="2800" dirty="0" err="1">
                <a:solidFill>
                  <a:schemeClr val="tx1"/>
                </a:solidFill>
                <a:latin typeface="#9Slide03 Cabin Condensed Mediu" panose="00000606000000000000" pitchFamily="2" charset="0"/>
                <a:cs typeface="Times New Roman" panose="02020603050405020304" pitchFamily="18" charset="0"/>
              </a:rPr>
              <a:t>sa</a:t>
            </a:r>
            <a:r>
              <a:rPr lang="en-US" sz="2800" dirty="0">
                <a:solidFill>
                  <a:schemeClr val="tx1"/>
                </a:solidFill>
                <a:latin typeface="#9Slide03 Cabin Condensed Mediu" panose="00000606000000000000" pitchFamily="2" charset="0"/>
                <a:cs typeface="Times New Roman" panose="02020603050405020304" pitchFamily="18" charset="0"/>
              </a:rPr>
              <a:t>.</a:t>
            </a:r>
          </a:p>
        </p:txBody>
      </p:sp>
      <p:sp>
        <p:nvSpPr>
          <p:cNvPr id="35" name="Rectangle 34"/>
          <p:cNvSpPr/>
          <p:nvPr/>
        </p:nvSpPr>
        <p:spPr>
          <a:xfrm>
            <a:off x="1545951" y="1520241"/>
            <a:ext cx="2911465" cy="331614"/>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84096" y="37555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84096" y="2648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2684" y="172049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30 bài văn tả dòng sông quê hương hay nhấ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23503">
            <a:off x="1131442" y="3991326"/>
            <a:ext cx="4001420" cy="22608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Oval 2"/>
          <p:cNvSpPr/>
          <p:nvPr/>
        </p:nvSpPr>
        <p:spPr>
          <a:xfrm>
            <a:off x="219271" y="811543"/>
            <a:ext cx="719544" cy="7086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LNTH-Oliver" panose="00000400000000000000" pitchFamily="2" charset="0"/>
              </a:rPr>
              <a:t>1</a:t>
            </a:r>
          </a:p>
        </p:txBody>
      </p:sp>
      <p:sp>
        <p:nvSpPr>
          <p:cNvPr id="14" name="Rectangle 13"/>
          <p:cNvSpPr/>
          <p:nvPr/>
        </p:nvSpPr>
        <p:spPr>
          <a:xfrm>
            <a:off x="331679" y="1078243"/>
            <a:ext cx="5218060" cy="3123932"/>
          </a:xfrm>
          <a:prstGeom prst="rect">
            <a:avLst/>
          </a:prstGeom>
        </p:spPr>
        <p:txBody>
          <a:bodyPr wrap="square">
            <a:spAutoFit/>
          </a:bodyPr>
          <a:lstStyle/>
          <a:p>
            <a:pPr algn="just">
              <a:spcBef>
                <a:spcPts val="300"/>
              </a:spcBef>
              <a:spcAft>
                <a:spcPts val="300"/>
              </a:spcAft>
              <a:tabLst>
                <a:tab pos="568325" algn="l"/>
              </a:tabLst>
            </a:pPr>
            <a:r>
              <a:rPr lang="en-US" sz="2400" dirty="0">
                <a:latin typeface="#9Slide03 Cabin Condensed Mediu" panose="00000606000000000000" pitchFamily="2" charset="0"/>
              </a:rPr>
              <a:t>	</a:t>
            </a:r>
            <a:r>
              <a:rPr lang="vi-VN" sz="2400" dirty="0">
                <a:latin typeface="#9Slide03 Cabin Condensed Mediu" panose="00000606000000000000" pitchFamily="2" charset="0"/>
              </a:rPr>
              <a:t>Phía sau làng tôi có một con sông lớn chảy qua. Bốn mùa sông đầy nước. Mùa hè, sông đỏ lựng phù sa với những con lũ dâng đầy. Mùa thu, mùa đông, những bãi cát non nổi lên, dân làng tôi thường xới đất, trỉa đỗ, tra ngô, kịp gieo trồng một vụ trước khi những con lũ năm sau đổ về.</a:t>
            </a:r>
          </a:p>
          <a:p>
            <a:pPr algn="just">
              <a:spcBef>
                <a:spcPts val="300"/>
              </a:spcBef>
              <a:spcAft>
                <a:spcPts val="300"/>
              </a:spcAft>
              <a:tabLst>
                <a:tab pos="514350" algn="l"/>
              </a:tabLst>
            </a:pPr>
            <a:r>
              <a:rPr lang="en-US" sz="2400" dirty="0">
                <a:latin typeface="#9Slide03 Cabin Condensed Mediu" panose="00000606000000000000" pitchFamily="2" charset="0"/>
              </a:rPr>
              <a:t>	</a:t>
            </a:r>
            <a:endParaRPr lang="vi-VN" sz="2400" dirty="0">
              <a:latin typeface="#9Slide03 Cabin Condensed Mediu" panose="00000606000000000000" pitchFamily="2" charset="0"/>
            </a:endParaRPr>
          </a:p>
        </p:txBody>
      </p:sp>
    </p:spTree>
    <p:extLst>
      <p:ext uri="{BB962C8B-B14F-4D97-AF65-F5344CB8AC3E}">
        <p14:creationId xmlns:p14="http://schemas.microsoft.com/office/powerpoint/2010/main" val="344759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m-thanh-tra-loi-dung-www_nhacchuongvui_com.wav"/>
                                        </p:tgtEl>
                                      </p:cMediaNode>
                                    </p:audio>
                                  </p:sub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25" grpId="0" animBg="1"/>
      <p:bldP spid="26"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9632" y="0"/>
            <a:ext cx="12977870" cy="6858000"/>
          </a:xfrm>
          <a:prstGeom prst="rect">
            <a:avLst/>
          </a:prstGeom>
        </p:spPr>
      </p:pic>
      <p:pic>
        <p:nvPicPr>
          <p:cNvPr id="10" name="Picture 9"/>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sharpenSoften amount="13000"/>
                    </a14:imgEffect>
                    <a14:imgEffect>
                      <a14:colorTemperature colorTemp="5354"/>
                    </a14:imgEffect>
                    <a14:imgEffect>
                      <a14:saturation sat="94000"/>
                    </a14:imgEffect>
                    <a14:imgEffect>
                      <a14:brightnessContrast bright="5000" contrast="-28000"/>
                    </a14:imgEffect>
                  </a14:imgLayer>
                </a14:imgProps>
              </a:ext>
              <a:ext uri="{28A0092B-C50C-407E-A947-70E740481C1C}">
                <a14:useLocalDpi xmlns:a14="http://schemas.microsoft.com/office/drawing/2010/main" val="0"/>
              </a:ext>
            </a:extLst>
          </a:blip>
          <a:stretch>
            <a:fillRect/>
          </a:stretch>
        </p:blipFill>
        <p:spPr>
          <a:xfrm>
            <a:off x="6365819" y="-65690"/>
            <a:ext cx="5600502" cy="2455690"/>
          </a:xfrm>
          <a:prstGeom prst="rect">
            <a:avLst/>
          </a:prstGeom>
        </p:spPr>
      </p:pic>
      <p:sp>
        <p:nvSpPr>
          <p:cNvPr id="15" name="TextBox 14"/>
          <p:cNvSpPr txBox="1"/>
          <p:nvPr/>
        </p:nvSpPr>
        <p:spPr>
          <a:xfrm>
            <a:off x="6987395" y="431912"/>
            <a:ext cx="1293963" cy="646331"/>
          </a:xfrm>
          <a:prstGeom prst="rect">
            <a:avLst/>
          </a:prstGeom>
          <a:noFill/>
        </p:spPr>
        <p:txBody>
          <a:bodyPr wrap="square" rtlCol="0">
            <a:spAutoFit/>
          </a:bodyPr>
          <a:lstStyle/>
          <a:p>
            <a:r>
              <a:rPr lang="en-US" sz="3600" b="1" dirty="0">
                <a:solidFill>
                  <a:schemeClr val="bg1"/>
                </a:solidFill>
                <a:latin typeface="LNTH-Oliver" panose="00000400000000000000" pitchFamily="2" charset="0"/>
              </a:rPr>
              <a:t>3</a:t>
            </a:r>
          </a:p>
        </p:txBody>
      </p:sp>
      <p:sp>
        <p:nvSpPr>
          <p:cNvPr id="22" name="TextBox 21"/>
          <p:cNvSpPr txBox="1"/>
          <p:nvPr/>
        </p:nvSpPr>
        <p:spPr>
          <a:xfrm>
            <a:off x="7698110" y="431559"/>
            <a:ext cx="3997806" cy="1421928"/>
          </a:xfrm>
          <a:prstGeom prst="rect">
            <a:avLst/>
          </a:prstGeom>
          <a:noFill/>
        </p:spPr>
        <p:txBody>
          <a:bodyPr wrap="square" rtlCol="0">
            <a:spAutoFit/>
          </a:bodyPr>
          <a:lstStyle/>
          <a:p>
            <a:pPr algn="just">
              <a:lnSpc>
                <a:spcPct val="90000"/>
              </a:lnSpc>
            </a:pPr>
            <a:r>
              <a:rPr lang="en-US" sz="3200" dirty="0" err="1">
                <a:latin typeface="SVN-Larch Shaded" panose="02000000000000000000" pitchFamily="50" charset="0"/>
              </a:rPr>
              <a:t>Màu</a:t>
            </a:r>
            <a:r>
              <a:rPr lang="en-US" sz="3200" dirty="0">
                <a:latin typeface="SVN-Larch Shaded" panose="02000000000000000000" pitchFamily="50" charset="0"/>
              </a:rPr>
              <a:t> </a:t>
            </a:r>
            <a:r>
              <a:rPr lang="en-US" sz="3200" dirty="0" err="1">
                <a:latin typeface="SVN-Larch Shaded" panose="02000000000000000000" pitchFamily="50" charset="0"/>
              </a:rPr>
              <a:t>sắc</a:t>
            </a:r>
            <a:r>
              <a:rPr lang="en-US" sz="3200" dirty="0">
                <a:latin typeface="SVN-Larch Shaded" panose="02000000000000000000" pitchFamily="50" charset="0"/>
              </a:rPr>
              <a:t> </a:t>
            </a:r>
            <a:r>
              <a:rPr lang="en-US" sz="3200" dirty="0" err="1">
                <a:latin typeface="SVN-Larch Shaded" panose="02000000000000000000" pitchFamily="50" charset="0"/>
              </a:rPr>
              <a:t>của</a:t>
            </a:r>
            <a:r>
              <a:rPr lang="en-US" sz="3200" dirty="0">
                <a:latin typeface="SVN-Larch Shaded" panose="02000000000000000000" pitchFamily="50" charset="0"/>
              </a:rPr>
              <a:t> </a:t>
            </a:r>
            <a:r>
              <a:rPr lang="en-US" sz="3200" dirty="0" err="1">
                <a:latin typeface="SVN-Larch Shaded" panose="02000000000000000000" pitchFamily="50" charset="0"/>
              </a:rPr>
              <a:t>những</a:t>
            </a:r>
            <a:r>
              <a:rPr lang="en-US" sz="3200" dirty="0">
                <a:latin typeface="SVN-Larch Shaded" panose="02000000000000000000" pitchFamily="50" charset="0"/>
              </a:rPr>
              <a:t> </a:t>
            </a:r>
            <a:r>
              <a:rPr lang="en-US" sz="3200" dirty="0" err="1">
                <a:latin typeface="SVN-Larch Shaded" panose="02000000000000000000" pitchFamily="50" charset="0"/>
              </a:rPr>
              <a:t>cánh</a:t>
            </a:r>
            <a:r>
              <a:rPr lang="en-US" sz="3200" dirty="0">
                <a:latin typeface="SVN-Larch Shaded" panose="02000000000000000000" pitchFamily="50" charset="0"/>
              </a:rPr>
              <a:t> </a:t>
            </a:r>
            <a:r>
              <a:rPr lang="en-US" sz="3200" dirty="0" err="1">
                <a:latin typeface="SVN-Larch Shaded" panose="02000000000000000000" pitchFamily="50" charset="0"/>
              </a:rPr>
              <a:t>buồm</a:t>
            </a:r>
            <a:r>
              <a:rPr lang="en-US" sz="3200" dirty="0">
                <a:latin typeface="SVN-Larch Shaded" panose="02000000000000000000" pitchFamily="50" charset="0"/>
              </a:rPr>
              <a:t> </a:t>
            </a:r>
            <a:r>
              <a:rPr lang="en-US" sz="3200" dirty="0" err="1">
                <a:latin typeface="SVN-Larch Shaded" panose="02000000000000000000" pitchFamily="50" charset="0"/>
              </a:rPr>
              <a:t>được</a:t>
            </a:r>
            <a:r>
              <a:rPr lang="en-US" sz="3200" dirty="0">
                <a:latin typeface="SVN-Larch Shaded" panose="02000000000000000000" pitchFamily="50" charset="0"/>
              </a:rPr>
              <a:t> </a:t>
            </a:r>
            <a:r>
              <a:rPr lang="en-US" sz="3200" dirty="0" err="1">
                <a:latin typeface="SVN-Larch Shaded" panose="02000000000000000000" pitchFamily="50" charset="0"/>
              </a:rPr>
              <a:t>tác</a:t>
            </a:r>
            <a:r>
              <a:rPr lang="en-US" sz="3200" dirty="0">
                <a:latin typeface="SVN-Larch Shaded" panose="02000000000000000000" pitchFamily="50" charset="0"/>
              </a:rPr>
              <a:t> </a:t>
            </a:r>
            <a:r>
              <a:rPr lang="en-US" sz="3200" dirty="0" err="1">
                <a:latin typeface="SVN-Larch Shaded" panose="02000000000000000000" pitchFamily="50" charset="0"/>
              </a:rPr>
              <a:t>giả</a:t>
            </a:r>
            <a:r>
              <a:rPr lang="en-US" sz="3200" dirty="0">
                <a:latin typeface="SVN-Larch Shaded" panose="02000000000000000000" pitchFamily="50" charset="0"/>
              </a:rPr>
              <a:t> so </a:t>
            </a:r>
            <a:r>
              <a:rPr lang="en-US" sz="3200" dirty="0" err="1">
                <a:latin typeface="SVN-Larch Shaded" panose="02000000000000000000" pitchFamily="50" charset="0"/>
              </a:rPr>
              <a:t>sánh</a:t>
            </a:r>
            <a:r>
              <a:rPr lang="en-US" sz="3200" dirty="0">
                <a:latin typeface="SVN-Larch Shaded" panose="02000000000000000000" pitchFamily="50" charset="0"/>
              </a:rPr>
              <a:t> </a:t>
            </a:r>
            <a:r>
              <a:rPr lang="en-US" sz="3200" dirty="0" err="1">
                <a:latin typeface="SVN-Larch Shaded" panose="02000000000000000000" pitchFamily="50" charset="0"/>
              </a:rPr>
              <a:t>với</a:t>
            </a:r>
            <a:r>
              <a:rPr lang="en-US" sz="3200" dirty="0">
                <a:latin typeface="SVN-Larch Shaded" panose="02000000000000000000" pitchFamily="50" charset="0"/>
              </a:rPr>
              <a:t> </a:t>
            </a:r>
            <a:r>
              <a:rPr lang="en-US" sz="3200" dirty="0" err="1">
                <a:latin typeface="SVN-Larch Shaded" panose="02000000000000000000" pitchFamily="50" charset="0"/>
              </a:rPr>
              <a:t>gì</a:t>
            </a:r>
            <a:r>
              <a:rPr lang="en-US" sz="3200" dirty="0">
                <a:latin typeface="SVN-Larch Shaded" panose="02000000000000000000" pitchFamily="50" charset="0"/>
              </a:rPr>
              <a:t>?</a:t>
            </a:r>
          </a:p>
        </p:txBody>
      </p:sp>
      <p:sp>
        <p:nvSpPr>
          <p:cNvPr id="23" name="Rectangle 22"/>
          <p:cNvSpPr/>
          <p:nvPr/>
        </p:nvSpPr>
        <p:spPr>
          <a:xfrm>
            <a:off x="6905562" y="4148711"/>
            <a:ext cx="4683803" cy="987844"/>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5" name="Rectangle 24"/>
          <p:cNvSpPr/>
          <p:nvPr/>
        </p:nvSpPr>
        <p:spPr>
          <a:xfrm>
            <a:off x="6905562" y="3080225"/>
            <a:ext cx="4683803" cy="945151"/>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sp>
        <p:nvSpPr>
          <p:cNvPr id="26" name="Rectangle 25"/>
          <p:cNvSpPr/>
          <p:nvPr/>
        </p:nvSpPr>
        <p:spPr>
          <a:xfrm>
            <a:off x="6910045" y="1982225"/>
            <a:ext cx="4683803" cy="970750"/>
          </a:xfrm>
          <a:prstGeom prst="rect">
            <a:avLst/>
          </a:prstGeom>
          <a:solidFill>
            <a:schemeClr val="accent6">
              <a:lumMod val="20000"/>
              <a:lumOff val="80000"/>
            </a:schemeClr>
          </a:solidFill>
          <a:ln w="28575">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2800" dirty="0">
              <a:solidFill>
                <a:schemeClr val="tx1"/>
              </a:solidFill>
              <a:latin typeface="#9Slide03 Cabin Condensed Mediu" panose="00000606000000000000" pitchFamily="2" charset="0"/>
              <a:cs typeface="Times New Roman" panose="02020603050405020304" pitchFamily="18" charset="0"/>
            </a:endParaRP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74121" y="19022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69638" y="306306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760362" y="4148711"/>
            <a:ext cx="1339599" cy="117733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85971" y="2104740"/>
            <a:ext cx="5000428" cy="270590"/>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85971" y="1780102"/>
            <a:ext cx="5000428" cy="303748"/>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0701" y="2390000"/>
            <a:ext cx="2330957" cy="289337"/>
          </a:xfrm>
          <a:prstGeom prst="rect">
            <a:avLst/>
          </a:prstGeom>
          <a:solidFill>
            <a:srgbClr val="FFC77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5971" y="77210"/>
            <a:ext cx="719544" cy="7086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LNTH-Oliver" panose="00000400000000000000" pitchFamily="2" charset="0"/>
              </a:rPr>
              <a:t>2</a:t>
            </a:r>
          </a:p>
        </p:txBody>
      </p:sp>
      <p:sp>
        <p:nvSpPr>
          <p:cNvPr id="3" name="Rectangle 2"/>
          <p:cNvSpPr/>
          <p:nvPr/>
        </p:nvSpPr>
        <p:spPr>
          <a:xfrm>
            <a:off x="6888794" y="2029645"/>
            <a:ext cx="4092716" cy="923330"/>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a) </a:t>
            </a:r>
            <a:r>
              <a:rPr lang="en-US" sz="2700" dirty="0" err="1">
                <a:latin typeface="#9Slide03 Cabin Condensed Mediu" panose="00000606000000000000" pitchFamily="2" charset="0"/>
                <a:cs typeface="Times New Roman" panose="02020603050405020304" pitchFamily="18" charset="0"/>
              </a:rPr>
              <a:t>Màu</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của</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ngày</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đẹp</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trời</a:t>
            </a:r>
            <a:r>
              <a:rPr lang="en-US" sz="2700" dirty="0">
                <a:latin typeface="#9Slide03 Cabin Condensed Mediu" panose="00000606000000000000" pitchFamily="2" charset="0"/>
                <a:cs typeface="Times New Roman" panose="02020603050405020304" pitchFamily="18" charset="0"/>
              </a:rPr>
              <a:t>.</a:t>
            </a:r>
          </a:p>
        </p:txBody>
      </p:sp>
      <p:sp>
        <p:nvSpPr>
          <p:cNvPr id="29" name="Rectangle 28"/>
          <p:cNvSpPr/>
          <p:nvPr/>
        </p:nvSpPr>
        <p:spPr>
          <a:xfrm>
            <a:off x="6910045" y="3102046"/>
            <a:ext cx="4092716" cy="923330"/>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b) </a:t>
            </a:r>
            <a:r>
              <a:rPr lang="en-US" sz="2700" dirty="0" err="1">
                <a:latin typeface="#9Slide03 Cabin Condensed Mediu" panose="00000606000000000000" pitchFamily="2" charset="0"/>
                <a:cs typeface="Times New Roman" panose="02020603050405020304" pitchFamily="18" charset="0"/>
              </a:rPr>
              <a:t>Màu</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áo</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của</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người</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lao</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động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vất</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vả</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trên</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cánh</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đồng</a:t>
            </a:r>
            <a:r>
              <a:rPr lang="en-US" sz="2700" dirty="0">
                <a:latin typeface="#9Slide03 Cabin Condensed Mediu" panose="00000606000000000000" pitchFamily="2" charset="0"/>
                <a:cs typeface="Times New Roman" panose="02020603050405020304" pitchFamily="18" charset="0"/>
              </a:rPr>
              <a:t>.</a:t>
            </a:r>
          </a:p>
        </p:txBody>
      </p:sp>
      <p:sp>
        <p:nvSpPr>
          <p:cNvPr id="34" name="Rectangle 33"/>
          <p:cNvSpPr/>
          <p:nvPr/>
        </p:nvSpPr>
        <p:spPr>
          <a:xfrm>
            <a:off x="6936848" y="4204856"/>
            <a:ext cx="4092716" cy="923330"/>
          </a:xfrm>
          <a:prstGeom prst="rect">
            <a:avLst/>
          </a:prstGeom>
        </p:spPr>
        <p:txBody>
          <a:bodyPr wrap="square">
            <a:spAutoFit/>
          </a:bodyPr>
          <a:lstStyle/>
          <a:p>
            <a:pPr algn="just"/>
            <a:r>
              <a:rPr lang="en-US" sz="2700" dirty="0">
                <a:latin typeface="#9Slide03 Cabin Condensed Mediu" panose="00000606000000000000" pitchFamily="2" charset="0"/>
                <a:cs typeface="Times New Roman" panose="02020603050405020304" pitchFamily="18" charset="0"/>
              </a:rPr>
              <a:t>c) </a:t>
            </a:r>
            <a:r>
              <a:rPr lang="en-US" sz="2700" dirty="0" err="1">
                <a:latin typeface="#9Slide03 Cabin Condensed Mediu" panose="00000606000000000000" pitchFamily="2" charset="0"/>
                <a:cs typeface="Times New Roman" panose="02020603050405020304" pitchFamily="18" charset="0"/>
              </a:rPr>
              <a:t>Màu</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áo</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của</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những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người</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thân</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trong</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gia</a:t>
            </a:r>
            <a:r>
              <a:rPr lang="en-US" sz="2700" dirty="0">
                <a:latin typeface="#9Slide03 Cabin Condensed Mediu" panose="00000606000000000000" pitchFamily="2" charset="0"/>
                <a:cs typeface="Times New Roman" panose="02020603050405020304" pitchFamily="18" charset="0"/>
              </a:rPr>
              <a:t> </a:t>
            </a:r>
            <a:r>
              <a:rPr lang="en-US" sz="2700" dirty="0" err="1">
                <a:latin typeface="#9Slide03 Cabin Condensed Mediu" panose="00000606000000000000" pitchFamily="2" charset="0"/>
                <a:cs typeface="Times New Roman" panose="02020603050405020304" pitchFamily="18" charset="0"/>
              </a:rPr>
              <a:t>đình</a:t>
            </a:r>
            <a:r>
              <a:rPr lang="en-US" sz="2700" dirty="0">
                <a:latin typeface="#9Slide03 Cabin Condensed Mediu" panose="00000606000000000000" pitchFamily="2" charset="0"/>
                <a:cs typeface="Times New Roman" panose="02020603050405020304" pitchFamily="18" charset="0"/>
              </a:rPr>
              <a:t>.</a:t>
            </a:r>
          </a:p>
        </p:txBody>
      </p:sp>
      <p:pic>
        <p:nvPicPr>
          <p:cNvPr id="3076" name="Picture 4" descr="Cánh buồm nâu - VietNamNet"/>
          <p:cNvPicPr>
            <a:picLocks noChangeAspect="1" noChangeArrowheads="1"/>
          </p:cNvPicPr>
          <p:nvPr/>
        </p:nvPicPr>
        <p:blipFill rotWithShape="1">
          <a:blip r:embed="rId10">
            <a:extLst>
              <a:ext uri="{28A0092B-C50C-407E-A947-70E740481C1C}">
                <a14:useLocalDpi xmlns:a14="http://schemas.microsoft.com/office/drawing/2010/main" val="0"/>
              </a:ext>
            </a:extLst>
          </a:blip>
          <a:srcRect r="29000"/>
          <a:stretch/>
        </p:blipFill>
        <p:spPr bwMode="auto">
          <a:xfrm rot="20967508">
            <a:off x="6645123" y="5277340"/>
            <a:ext cx="1758513" cy="13869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8" name="Picture 6" descr="hinh anh thuyen buom tren so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72298">
            <a:off x="8538209" y="5376218"/>
            <a:ext cx="1791212" cy="13434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80" name="Picture 8" descr="Hình ảnh miễn phí: thuyền buồm, cánh buồm, nước, watercraft, thể thao,  chủng tộc, gió, du thuyền, biển, đại dươ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8" r="5130" b="8411"/>
          <a:stretch/>
        </p:blipFill>
        <p:spPr bwMode="auto">
          <a:xfrm>
            <a:off x="10298493" y="5309519"/>
            <a:ext cx="1689256" cy="14738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392241" y="445847"/>
            <a:ext cx="5218060" cy="5573834"/>
          </a:xfrm>
          <a:prstGeom prst="rect">
            <a:avLst/>
          </a:prstGeom>
        </p:spPr>
        <p:txBody>
          <a:bodyPr wrap="square">
            <a:spAutoFit/>
          </a:bodyPr>
          <a:lstStyle/>
          <a:p>
            <a:pPr algn="just">
              <a:spcBef>
                <a:spcPts val="300"/>
              </a:spcBef>
              <a:spcAft>
                <a:spcPts val="300"/>
              </a:spcAft>
              <a:tabLst>
                <a:tab pos="568325" algn="l"/>
              </a:tabLst>
            </a:pPr>
            <a:r>
              <a:rPr lang="en-US" sz="1900" dirty="0">
                <a:latin typeface="#9Slide03 Cabin Condensed Mediu" panose="00000606000000000000" pitchFamily="2" charset="0"/>
              </a:rPr>
              <a:t>		</a:t>
            </a:r>
            <a:r>
              <a:rPr lang="en-US" sz="2100" dirty="0">
                <a:latin typeface="#9Slide03 Cabin Condensed Mediu" panose="00000606000000000000" pitchFamily="2" charset="0"/>
              </a:rPr>
              <a:t>T</a:t>
            </a:r>
            <a:r>
              <a:rPr lang="vi-VN" sz="2100" dirty="0">
                <a:latin typeface="#9Slide03 Cabin Condensed Mediu" panose="00000606000000000000" pitchFamily="2" charset="0"/>
              </a:rPr>
              <a:t>ôi yêu con sông vì nhiều lẽ, trong đó một hình ảnh tôi cho là đẹp nhất, đó là những cánh buồ</a:t>
            </a:r>
            <a:r>
              <a:rPr lang="en-US" sz="2100" dirty="0">
                <a:latin typeface="#9Slide03 Cabin Condensed Mediu" panose="00000606000000000000" pitchFamily="2" charset="0"/>
              </a:rPr>
              <a:t>m</a:t>
            </a:r>
            <a:r>
              <a:rPr lang="vi-VN" sz="2100" dirty="0">
                <a:latin typeface="#9Slide03 Cabin Condensed Mediu" panose="00000606000000000000" pitchFamily="2" charset="0"/>
              </a:rPr>
              <a:t>. Có những ngày nắng đẹp trời trong, những cánh buồm xuôi ngược giữa dòng sông phẳng lặng. Có cánh màu nâu như màu áo của mẹ tôi. Có cánh màu trắng như màu áo chị tôi. Có cánh màu xám bạc như màu áo bố tôi suốt ngày vất vả trên cánh đồng.</a:t>
            </a:r>
            <a:r>
              <a:rPr lang="en-US" sz="2100" dirty="0">
                <a:latin typeface="#9Slide03 Cabin Condensed Mediu" panose="00000606000000000000" pitchFamily="2" charset="0"/>
              </a:rPr>
              <a:t> </a:t>
            </a:r>
            <a:r>
              <a:rPr lang="vi-VN" sz="2100" dirty="0">
                <a:latin typeface="#9Slide03 Cabin Condensed Mediu" panose="00000606000000000000" pitchFamily="2" charset="0"/>
              </a:rPr>
              <a:t>Những cánh buồm đi như rong chơi, nhưng thực ra nó đang đẩy con thuyền chở đầy hàng hóa. Từ bờ tre làng, tôi vẫn gặp những cánh buồm</a:t>
            </a:r>
            <a:r>
              <a:rPr lang="en-US" sz="2100" dirty="0">
                <a:latin typeface="#9Slide03 Cabin Condensed Mediu" panose="00000606000000000000" pitchFamily="2" charset="0"/>
              </a:rPr>
              <a:t> </a:t>
            </a:r>
            <a:r>
              <a:rPr lang="en-US" sz="2100" dirty="0" err="1">
                <a:latin typeface="#9Slide03 Cabin Condensed Mediu" panose="00000606000000000000" pitchFamily="2" charset="0"/>
              </a:rPr>
              <a:t>lên</a:t>
            </a:r>
            <a:r>
              <a:rPr lang="vi-VN" sz="2100" dirty="0">
                <a:latin typeface="#9Slide03 Cabin Condensed Mediu" panose="00000606000000000000" pitchFamily="2" charset="0"/>
              </a:rPr>
              <a:t> ngược về xuôi. Lá cờ nhỏ trên đỉnh cột buồm phấp phới trong gió như bàn tay tí xíu vẫy vẫy bọn trẻ chúng tôi. Còn lá buồm thì cứ căng phồng như ngực người khổng lồ đẩy thuyền đi đến chốn, về đến nơi, mọi ngả mọi miền, cần cù, nhẫn nại, suốt năm, suốt tháng, bất kể ngày đêm.</a:t>
            </a:r>
          </a:p>
          <a:p>
            <a:pPr algn="just">
              <a:lnSpc>
                <a:spcPct val="80000"/>
              </a:lnSpc>
              <a:spcBef>
                <a:spcPts val="300"/>
              </a:spcBef>
              <a:spcAft>
                <a:spcPts val="300"/>
              </a:spcAft>
              <a:tabLst>
                <a:tab pos="514350" algn="l"/>
              </a:tabLst>
            </a:pPr>
            <a:r>
              <a:rPr lang="en-US" sz="1900" dirty="0">
                <a:latin typeface="#9Slide03 Cabin Condensed Mediu" panose="00000606000000000000" pitchFamily="2" charset="0"/>
              </a:rPr>
              <a:t>	</a:t>
            </a:r>
            <a:endParaRPr lang="vi-VN" sz="1900" dirty="0">
              <a:latin typeface="#9Slide03 Cabin Condensed Mediu" panose="00000606000000000000" pitchFamily="2" charset="0"/>
            </a:endParaRPr>
          </a:p>
        </p:txBody>
      </p:sp>
    </p:spTree>
    <p:extLst>
      <p:ext uri="{BB962C8B-B14F-4D97-AF65-F5344CB8AC3E}">
        <p14:creationId xmlns:p14="http://schemas.microsoft.com/office/powerpoint/2010/main" val="293287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3"/>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Am-thanh-tra-loi-dung-www_nhacchuongvui_com.wav"/>
                                        </p:tgtEl>
                                      </p:cMediaNode>
                                    </p:audio>
                                  </p:subTnLst>
                                </p:cTn>
                              </p:par>
                            </p:childTnLst>
                          </p:cTn>
                        </p:par>
                        <p:par>
                          <p:cTn id="51" fill="hold">
                            <p:stCondLst>
                              <p:cond delay="0"/>
                            </p:stCondLst>
                            <p:childTnLst>
                              <p:par>
                                <p:cTn id="52" presetID="22" presetClass="entr" presetSubtype="8"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par>
                                <p:cTn id="63" presetID="10" presetClass="entr" presetSubtype="0" fill="hold" nodeType="withEffect">
                                  <p:stCondLst>
                                    <p:cond delay="0"/>
                                  </p:stCondLst>
                                  <p:childTnLst>
                                    <p:set>
                                      <p:cBhvr>
                                        <p:cTn id="64" dur="1" fill="hold">
                                          <p:stCondLst>
                                            <p:cond delay="0"/>
                                          </p:stCondLst>
                                        </p:cTn>
                                        <p:tgtEl>
                                          <p:spTgt spid="3076"/>
                                        </p:tgtEl>
                                        <p:attrNameLst>
                                          <p:attrName>style.visibility</p:attrName>
                                        </p:attrNameLst>
                                      </p:cBhvr>
                                      <p:to>
                                        <p:strVal val="visible"/>
                                      </p:to>
                                    </p:set>
                                    <p:animEffect transition="in" filter="fade">
                                      <p:cBhvr>
                                        <p:cTn id="65" dur="500"/>
                                        <p:tgtEl>
                                          <p:spTgt spid="3076"/>
                                        </p:tgtEl>
                                      </p:cBhvr>
                                    </p:animEffect>
                                  </p:childTnLst>
                                </p:cTn>
                              </p:par>
                              <p:par>
                                <p:cTn id="66" presetID="10" presetClass="entr" presetSubtype="0" fill="hold" nodeType="withEffect">
                                  <p:stCondLst>
                                    <p:cond delay="0"/>
                                  </p:stCondLst>
                                  <p:childTnLst>
                                    <p:set>
                                      <p:cBhvr>
                                        <p:cTn id="67" dur="1" fill="hold">
                                          <p:stCondLst>
                                            <p:cond delay="0"/>
                                          </p:stCondLst>
                                        </p:cTn>
                                        <p:tgtEl>
                                          <p:spTgt spid="3078"/>
                                        </p:tgtEl>
                                        <p:attrNameLst>
                                          <p:attrName>style.visibility</p:attrName>
                                        </p:attrNameLst>
                                      </p:cBhvr>
                                      <p:to>
                                        <p:strVal val="visible"/>
                                      </p:to>
                                    </p:set>
                                    <p:animEffect transition="in" filter="fade">
                                      <p:cBhvr>
                                        <p:cTn id="68" dur="500"/>
                                        <p:tgtEl>
                                          <p:spTgt spid="3078"/>
                                        </p:tgtEl>
                                      </p:cBhvr>
                                    </p:animEffect>
                                  </p:childTnLst>
                                </p:cTn>
                              </p:par>
                              <p:par>
                                <p:cTn id="69" presetID="10" presetClass="entr" presetSubtype="0" fill="hold" nodeType="withEffect">
                                  <p:stCondLst>
                                    <p:cond delay="0"/>
                                  </p:stCondLst>
                                  <p:childTnLst>
                                    <p:set>
                                      <p:cBhvr>
                                        <p:cTn id="70" dur="1" fill="hold">
                                          <p:stCondLst>
                                            <p:cond delay="0"/>
                                          </p:stCondLst>
                                        </p:cTn>
                                        <p:tgtEl>
                                          <p:spTgt spid="3080"/>
                                        </p:tgtEl>
                                        <p:attrNameLst>
                                          <p:attrName>style.visibility</p:attrName>
                                        </p:attrNameLst>
                                      </p:cBhvr>
                                      <p:to>
                                        <p:strVal val="visible"/>
                                      </p:to>
                                    </p:set>
                                    <p:animEffect transition="in" filter="fade">
                                      <p:cBhvr>
                                        <p:cTn id="71" dur="500"/>
                                        <p:tgtEl>
                                          <p:spTgt spid="3080"/>
                                        </p:tgtEl>
                                      </p:cBhvr>
                                    </p:animEffect>
                                  </p:childTnLst>
                                </p:cTn>
                              </p:par>
                            </p:childTnLst>
                          </p:cTn>
                        </p:par>
                      </p:childTnLst>
                    </p:cTn>
                  </p:par>
                </p:childTnLst>
              </p:cTn>
              <p:nextCondLst>
                <p:cond evt="onClick" delay="0">
                  <p:tgtEl>
                    <p:spTgt spid="23"/>
                  </p:tgtEl>
                </p:cond>
              </p:nextCondLst>
            </p:seq>
          </p:childTnLst>
        </p:cTn>
      </p:par>
    </p:tnLst>
    <p:bldLst>
      <p:bldP spid="15" grpId="0"/>
      <p:bldP spid="22" grpId="0"/>
      <p:bldP spid="23" grpId="0" animBg="1"/>
      <p:bldP spid="25" grpId="0" animBg="1"/>
      <p:bldP spid="26" grpId="0" animBg="1"/>
      <p:bldP spid="33" grpId="0" animBg="1"/>
      <p:bldP spid="35" grpId="0" animBg="1"/>
      <p:bldP spid="36" grpId="0" animBg="1"/>
      <p:bldP spid="3" grpId="0"/>
      <p:bldP spid="29"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鞋匠的儿子-视频"/>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z2hwo10">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2685</Words>
  <Application>Microsoft Office PowerPoint</Application>
  <PresentationFormat>Widescreen</PresentationFormat>
  <Paragraphs>142</Paragraphs>
  <Slides>21</Slides>
  <Notes>19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SVN-Larch Shaded</vt:lpstr>
      <vt:lpstr>华康方圆体W7</vt:lpstr>
      <vt:lpstr>.黑体-韩语</vt:lpstr>
      <vt:lpstr>#9Slide03 Cabin Condensed Mediu</vt:lpstr>
      <vt:lpstr>等线</vt:lpstr>
      <vt:lpstr>Queulat Uni</vt:lpstr>
      <vt:lpstr>LNTH-Oliver</vt:lpstr>
      <vt:lpstr>.黑体-??</vt:lpstr>
      <vt:lpstr>UVN Mang Tre</vt:lpstr>
      <vt:lpstr>#9Slide07 SVNGuerrilla</vt:lpstr>
      <vt:lpstr>UVN Sang Song Nang</vt:lpstr>
      <vt:lpstr>#9Slide05 SVNKitten</vt:lpstr>
      <vt:lpstr>#9Slide07 Crocante</vt:lpstr>
      <vt:lpstr>#9Slide03 Cabin Condensed</vt:lpstr>
      <vt:lpstr>Arial</vt:lpstr>
      <vt:lpstr>Satisfy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鞋匠的儿子-视频</dc:title>
  <dc:creator>1</dc:creator>
  <cp:lastModifiedBy>Tiên Trần</cp:lastModifiedBy>
  <cp:revision>191</cp:revision>
  <dcterms:created xsi:type="dcterms:W3CDTF">2018-01-30T02:28:00Z</dcterms:created>
  <dcterms:modified xsi:type="dcterms:W3CDTF">2021-12-26T11:16:38Z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2052-10.1.0.7233</vt:lpwstr>
  </property>
</Properties>
</file>